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68" r:id="rId4"/>
    <p:sldId id="264" r:id="rId5"/>
    <p:sldId id="278" r:id="rId6"/>
    <p:sldId id="279" r:id="rId7"/>
    <p:sldId id="266" r:id="rId8"/>
    <p:sldId id="269" r:id="rId9"/>
    <p:sldId id="270" r:id="rId10"/>
    <p:sldId id="274" r:id="rId11"/>
    <p:sldId id="280" r:id="rId12"/>
    <p:sldId id="275" r:id="rId13"/>
    <p:sldId id="277" r:id="rId14"/>
    <p:sldId id="281" r:id="rId15"/>
    <p:sldId id="265" r:id="rId16"/>
    <p:sldId id="276" r:id="rId1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4200" autoAdjust="0"/>
  </p:normalViewPr>
  <p:slideViewPr>
    <p:cSldViewPr snapToGrid="0">
      <p:cViewPr>
        <p:scale>
          <a:sx n="75" d="100"/>
          <a:sy n="75" d="100"/>
        </p:scale>
        <p:origin x="1896" y="54"/>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58F9FA6-E199-4872-AE36-51D8A742E16B}" type="datetimeFigureOut">
              <a:rPr lang="en-US" smtClean="0"/>
              <a:t>11/17/2016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40" tIns="45720" rIns="91440" bIns="45720" rtlCol="0" anchor="b"/>
          <a:lstStyle>
            <a:lvl1pPr algn="r">
              <a:defRPr sz="1200"/>
            </a:lvl1pPr>
          </a:lstStyle>
          <a:p>
            <a:fld id="{286FC2C9-A217-4C43-A8D4-08C1C648EA79}" type="slidenum">
              <a:rPr lang="en-US" smtClean="0"/>
              <a:t>‹#›</a:t>
            </a:fld>
            <a:endParaRPr lang="en-US"/>
          </a:p>
        </p:txBody>
      </p:sp>
    </p:spTree>
    <p:extLst>
      <p:ext uri="{BB962C8B-B14F-4D97-AF65-F5344CB8AC3E}">
        <p14:creationId xmlns:p14="http://schemas.microsoft.com/office/powerpoint/2010/main" val="406938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intended to provide introductory information for Canadian students interested in the Canadian Resident Matching Service.</a:t>
            </a:r>
            <a:endParaRPr lang="en-US" dirty="0"/>
          </a:p>
        </p:txBody>
      </p:sp>
      <p:sp>
        <p:nvSpPr>
          <p:cNvPr id="4" name="Slide Number Placeholder 3"/>
          <p:cNvSpPr>
            <a:spLocks noGrp="1"/>
          </p:cNvSpPr>
          <p:nvPr>
            <p:ph type="sldNum" sz="quarter" idx="10"/>
          </p:nvPr>
        </p:nvSpPr>
        <p:spPr/>
        <p:txBody>
          <a:bodyPr/>
          <a:lstStyle/>
          <a:p>
            <a:fld id="{286FC2C9-A217-4C43-A8D4-08C1C648EA79}" type="slidenum">
              <a:rPr lang="en-US" smtClean="0"/>
              <a:t>1</a:t>
            </a:fld>
            <a:endParaRPr lang="en-US"/>
          </a:p>
        </p:txBody>
      </p:sp>
    </p:spTree>
    <p:extLst>
      <p:ext uri="{BB962C8B-B14F-4D97-AF65-F5344CB8AC3E}">
        <p14:creationId xmlns:p14="http://schemas.microsoft.com/office/powerpoint/2010/main" val="96836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Canadian students applying to both </a:t>
            </a:r>
            <a:r>
              <a:rPr lang="en-US" dirty="0" err="1" smtClean="0"/>
              <a:t>CaRMS</a:t>
            </a:r>
            <a:r>
              <a:rPr lang="en-US" baseline="0" dirty="0" smtClean="0"/>
              <a:t> and the US National Resident Matching Program (NRMP) at the same time may have what is colloquially known as “four kicks at the can.” </a:t>
            </a:r>
          </a:p>
          <a:p>
            <a:endParaRPr lang="en-US" baseline="0" dirty="0" smtClean="0"/>
          </a:p>
          <a:p>
            <a:r>
              <a:rPr lang="en-US" baseline="0" dirty="0" smtClean="0"/>
              <a:t>Chronologically, some students will have the ability to apply to the </a:t>
            </a:r>
            <a:r>
              <a:rPr lang="en-US" baseline="0" dirty="0" err="1" smtClean="0"/>
              <a:t>CaRMS</a:t>
            </a:r>
            <a:r>
              <a:rPr lang="en-US" baseline="0" dirty="0" smtClean="0"/>
              <a:t> R-1 first iteration, the NRMP Main Match, the NRMP Supplemental Offer and Acceptance Program (SOAP), and the </a:t>
            </a:r>
            <a:r>
              <a:rPr lang="en-US" baseline="0" dirty="0" err="1" smtClean="0"/>
              <a:t>CaRMS</a:t>
            </a:r>
            <a:r>
              <a:rPr lang="en-US" baseline="0" dirty="0" smtClean="0"/>
              <a:t> R-1 second iteration.</a:t>
            </a:r>
          </a:p>
          <a:p>
            <a:endParaRPr lang="en-US" baseline="0" dirty="0" smtClean="0"/>
          </a:p>
          <a:p>
            <a:r>
              <a:rPr lang="en-US" baseline="0" dirty="0" smtClean="0"/>
              <a:t>It is important to remember that </a:t>
            </a:r>
            <a:r>
              <a:rPr lang="en-US" baseline="0" dirty="0" err="1" smtClean="0"/>
              <a:t>CaRMS</a:t>
            </a:r>
            <a:r>
              <a:rPr lang="en-US" baseline="0" dirty="0" smtClean="0"/>
              <a:t> and NRMP communicate and honor one another’s match contracts. This means that matching into a residency program through one matching service will automatically remove you from the other matching service. It is not possible to simultaneously match into both Canada and the United States and then choose between the two.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10</a:t>
            </a:fld>
            <a:endParaRPr lang="en-US" dirty="0"/>
          </a:p>
        </p:txBody>
      </p:sp>
    </p:spTree>
    <p:extLst>
      <p:ext uri="{BB962C8B-B14F-4D97-AF65-F5344CB8AC3E}">
        <p14:creationId xmlns:p14="http://schemas.microsoft.com/office/powerpoint/2010/main" val="12248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Canadian</a:t>
            </a:r>
            <a:r>
              <a:rPr lang="en-US" baseline="0" dirty="0" smtClean="0"/>
              <a:t> students applying for residency programs in the United States need to be aware of visa requirements.</a:t>
            </a:r>
            <a:endParaRPr lang="en-US" dirty="0" smtClean="0"/>
          </a:p>
          <a:p>
            <a:endParaRPr lang="en-US" dirty="0" smtClean="0"/>
          </a:p>
          <a:p>
            <a:r>
              <a:rPr lang="en-US" dirty="0" smtClean="0"/>
              <a:t>The B-1 visas issued to students during clinical sciences are only valid during the third and fourth years of the student’s undergraduate</a:t>
            </a:r>
            <a:r>
              <a:rPr lang="en-US" baseline="0" dirty="0" smtClean="0"/>
              <a:t> medical education. The J-1 visa is the most common visa issued to Canadian students entering US residency. Be sure to thoroughly research residency programs in the United States as not all programs will sponsor visas.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11</a:t>
            </a:fld>
            <a:endParaRPr lang="en-US" dirty="0"/>
          </a:p>
        </p:txBody>
      </p:sp>
    </p:spTree>
    <p:extLst>
      <p:ext uri="{BB962C8B-B14F-4D97-AF65-F5344CB8AC3E}">
        <p14:creationId xmlns:p14="http://schemas.microsoft.com/office/powerpoint/2010/main" val="137950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Read **</a:t>
            </a:r>
          </a:p>
          <a:p>
            <a:endParaRPr lang="en-US" dirty="0" smtClean="0"/>
          </a:p>
          <a:p>
            <a:r>
              <a:rPr lang="en-US" dirty="0" smtClean="0"/>
              <a:t>If you have not already done so, it is recommended to apply</a:t>
            </a:r>
            <a:r>
              <a:rPr lang="en-US" baseline="0" dirty="0" smtClean="0"/>
              <a:t> for Canada’s NEXUS program. It is a trusted traveler program run in conjunction with the US Customs and Border Protection.</a:t>
            </a:r>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12</a:t>
            </a:fld>
            <a:endParaRPr lang="en-US" dirty="0"/>
          </a:p>
        </p:txBody>
      </p:sp>
    </p:spTree>
    <p:extLst>
      <p:ext uri="{BB962C8B-B14F-4D97-AF65-F5344CB8AC3E}">
        <p14:creationId xmlns:p14="http://schemas.microsoft.com/office/powerpoint/2010/main" val="138668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Medical Council of Canada has partnered with the provincial international medical graduate programs.</a:t>
            </a:r>
          </a:p>
          <a:p>
            <a:endParaRPr lang="en-US" dirty="0" smtClean="0"/>
          </a:p>
          <a:p>
            <a:r>
              <a:rPr lang="en-US" dirty="0" smtClean="0"/>
              <a:t>The MCC grants a qualification in medicine known as the Licentiate of the Medical Council of Canada (LMCC) to medical graduates who have passed the Q1 and Q2 exams and have completed at least 12 months of postgraduate training. </a:t>
            </a:r>
          </a:p>
          <a:p>
            <a:endParaRPr lang="en-US" dirty="0" smtClean="0"/>
          </a:p>
          <a:p>
            <a:r>
              <a:rPr lang="en-US" dirty="0" smtClean="0"/>
              <a:t>The LMCC is not a license to practice medicine, the authority to issue such is reserved to the medical regulatory authorities of each province.</a:t>
            </a:r>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13</a:t>
            </a:fld>
            <a:endParaRPr lang="en-US" dirty="0"/>
          </a:p>
        </p:txBody>
      </p:sp>
    </p:spTree>
    <p:extLst>
      <p:ext uri="{BB962C8B-B14F-4D97-AF65-F5344CB8AC3E}">
        <p14:creationId xmlns:p14="http://schemas.microsoft.com/office/powerpoint/2010/main" val="340134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visit carms.ca</a:t>
            </a:r>
            <a:r>
              <a:rPr lang="en-US" baseline="0" dirty="0" smtClean="0"/>
              <a:t> for more detailed information, including thorough frequently asked questions on a variety of topics.</a:t>
            </a:r>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14</a:t>
            </a:fld>
            <a:endParaRPr lang="en-US" dirty="0"/>
          </a:p>
        </p:txBody>
      </p:sp>
    </p:spTree>
    <p:extLst>
      <p:ext uri="{BB962C8B-B14F-4D97-AF65-F5344CB8AC3E}">
        <p14:creationId xmlns:p14="http://schemas.microsoft.com/office/powerpoint/2010/main" val="136507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15</a:t>
            </a:fld>
            <a:endParaRPr lang="en-US" dirty="0"/>
          </a:p>
        </p:txBody>
      </p:sp>
    </p:spTree>
    <p:extLst>
      <p:ext uri="{BB962C8B-B14F-4D97-AF65-F5344CB8AC3E}">
        <p14:creationId xmlns:p14="http://schemas.microsoft.com/office/powerpoint/2010/main" val="11294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discuss the different</a:t>
            </a:r>
            <a:r>
              <a:rPr lang="en-US" baseline="0" dirty="0" smtClean="0"/>
              <a:t> components of a </a:t>
            </a:r>
            <a:r>
              <a:rPr lang="en-US" baseline="0" dirty="0" err="1" smtClean="0"/>
              <a:t>CaRMS</a:t>
            </a:r>
            <a:r>
              <a:rPr lang="en-US" baseline="0" dirty="0" smtClean="0"/>
              <a:t> application and the corresponding timeline.</a:t>
            </a:r>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2</a:t>
            </a:fld>
            <a:endParaRPr lang="en-US" dirty="0"/>
          </a:p>
        </p:txBody>
      </p:sp>
    </p:spTree>
    <p:extLst>
      <p:ext uri="{BB962C8B-B14F-4D97-AF65-F5344CB8AC3E}">
        <p14:creationId xmlns:p14="http://schemas.microsoft.com/office/powerpoint/2010/main" val="126487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endParaRPr lang="en-US" i="1" dirty="0"/>
          </a:p>
        </p:txBody>
      </p:sp>
      <p:sp>
        <p:nvSpPr>
          <p:cNvPr id="4" name="Slide Number Placeholder 3"/>
          <p:cNvSpPr>
            <a:spLocks noGrp="1"/>
          </p:cNvSpPr>
          <p:nvPr>
            <p:ph type="sldNum" sz="quarter" idx="10"/>
          </p:nvPr>
        </p:nvSpPr>
        <p:spPr/>
        <p:txBody>
          <a:bodyPr/>
          <a:lstStyle/>
          <a:p>
            <a:fld id="{FE6FF3D1-431C-44DF-A901-74ED0E433232}" type="slidenum">
              <a:rPr lang="en-US" smtClean="0"/>
              <a:t>3</a:t>
            </a:fld>
            <a:endParaRPr lang="en-US" dirty="0"/>
          </a:p>
        </p:txBody>
      </p:sp>
    </p:spTree>
    <p:extLst>
      <p:ext uri="{BB962C8B-B14F-4D97-AF65-F5344CB8AC3E}">
        <p14:creationId xmlns:p14="http://schemas.microsoft.com/office/powerpoint/2010/main" val="46391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a:t>
            </a:r>
            <a:endParaRPr lang="en-US" i="0" dirty="0" smtClean="0"/>
          </a:p>
          <a:p>
            <a:endParaRPr lang="en-US" i="0" dirty="0" smtClean="0"/>
          </a:p>
          <a:p>
            <a:r>
              <a:rPr lang="en-US" i="0" dirty="0" smtClean="0"/>
              <a:t>Please follow the</a:t>
            </a:r>
            <a:r>
              <a:rPr lang="en-US" i="0" baseline="0" dirty="0" smtClean="0"/>
              <a:t> corresponding links for more details on each iteration.</a:t>
            </a:r>
            <a:endParaRPr lang="en-US" i="1" dirty="0"/>
          </a:p>
        </p:txBody>
      </p:sp>
      <p:sp>
        <p:nvSpPr>
          <p:cNvPr id="4" name="Slide Number Placeholder 3"/>
          <p:cNvSpPr>
            <a:spLocks noGrp="1"/>
          </p:cNvSpPr>
          <p:nvPr>
            <p:ph type="sldNum" sz="quarter" idx="10"/>
          </p:nvPr>
        </p:nvSpPr>
        <p:spPr/>
        <p:txBody>
          <a:bodyPr/>
          <a:lstStyle/>
          <a:p>
            <a:fld id="{FE6FF3D1-431C-44DF-A901-74ED0E433232}" type="slidenum">
              <a:rPr lang="en-US" smtClean="0"/>
              <a:t>4</a:t>
            </a:fld>
            <a:endParaRPr lang="en-US" dirty="0"/>
          </a:p>
        </p:txBody>
      </p:sp>
    </p:spTree>
    <p:extLst>
      <p:ext uri="{BB962C8B-B14F-4D97-AF65-F5344CB8AC3E}">
        <p14:creationId xmlns:p14="http://schemas.microsoft.com/office/powerpoint/2010/main" val="246990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p>
          <a:p>
            <a:endParaRPr lang="en-US" dirty="0" smtClean="0"/>
          </a:p>
          <a:p>
            <a:r>
              <a:rPr lang="en-US" dirty="0" smtClean="0"/>
              <a:t>The</a:t>
            </a:r>
            <a:r>
              <a:rPr lang="en-US" baseline="0" dirty="0" smtClean="0"/>
              <a:t> medical school transcript and the MSPR are both provided by OSPD. You may submit requests for these documents to be uploaded on your behalf by visiting the OSPD page of the AUC website.</a:t>
            </a:r>
          </a:p>
          <a:p>
            <a:endParaRPr lang="en-US" baseline="0" dirty="0" smtClean="0"/>
          </a:p>
          <a:p>
            <a:r>
              <a:rPr lang="en-US" dirty="0" smtClean="0"/>
              <a:t>Letters of reference, otherwise known as letters of recommendation, will be uploaded by your</a:t>
            </a:r>
            <a:r>
              <a:rPr lang="en-US" baseline="0" dirty="0" smtClean="0"/>
              <a:t> referee (or letter </a:t>
            </a:r>
            <a:r>
              <a:rPr lang="en-US" baseline="0" smtClean="0"/>
              <a:t>writer).</a:t>
            </a:r>
            <a:endParaRPr lang="en-US" baseline="0" dirty="0" smtClean="0"/>
          </a:p>
          <a:p>
            <a:endParaRPr lang="en-US" baseline="0" dirty="0" smtClean="0"/>
          </a:p>
          <a:p>
            <a:r>
              <a:rPr lang="en-US" baseline="0" dirty="0" smtClean="0"/>
              <a:t>While United States Medical Licensing Examination scores are not needed for Canadian residency applications, passing scores are part of the AUC graduation requirements.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5</a:t>
            </a:fld>
            <a:endParaRPr lang="en-US" dirty="0"/>
          </a:p>
        </p:txBody>
      </p:sp>
    </p:spTree>
    <p:extLst>
      <p:ext uri="{BB962C8B-B14F-4D97-AF65-F5344CB8AC3E}">
        <p14:creationId xmlns:p14="http://schemas.microsoft.com/office/powerpoint/2010/main" val="394683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list of the examinations required to participate in </a:t>
            </a:r>
            <a:r>
              <a:rPr lang="en-US" baseline="0" dirty="0" err="1" smtClean="0"/>
              <a:t>CaRMS</a:t>
            </a:r>
            <a:r>
              <a:rPr lang="en-US" baseline="0" dirty="0" smtClean="0"/>
              <a:t>. Again, passing scores on these USMLE exams are AUC requirements for graduation.</a:t>
            </a:r>
          </a:p>
          <a:p>
            <a:endParaRPr lang="en-US" baseline="0" dirty="0" smtClean="0"/>
          </a:p>
          <a:p>
            <a:r>
              <a:rPr lang="en-US" dirty="0" smtClean="0"/>
              <a:t>You must take the Medical Council of Canada Evaluating Examination if you want to practice medicine in Canada. The MCCEE is similar in format</a:t>
            </a:r>
            <a:r>
              <a:rPr lang="en-US" baseline="0" dirty="0" smtClean="0"/>
              <a:t> to the USMLE Step 2 CK exam so students are advised to study for, and write, both exams concurrently. </a:t>
            </a:r>
          </a:p>
          <a:p>
            <a:endParaRPr lang="en-US" baseline="0" dirty="0" smtClean="0"/>
          </a:p>
          <a:p>
            <a:r>
              <a:rPr lang="en-US" dirty="0" smtClean="0"/>
              <a:t>The National Assessment Collaboration (NAC) examination assesses the readiness of an IMG for entrance into a Canadian residency program. All NAC examination candidates are, at a minimum, required to have passed the MCCEE before being eligible to take the NAC examination. Some jurisdictions may add region-specific criteria.</a:t>
            </a:r>
          </a:p>
          <a:p>
            <a:endParaRPr lang="en-US" dirty="0" smtClean="0"/>
          </a:p>
          <a:p>
            <a:r>
              <a:rPr lang="en-US" dirty="0" smtClean="0"/>
              <a:t>With regards to the MCC Qualifying exams, the Q1 exam is typically written during or following your first year</a:t>
            </a:r>
            <a:r>
              <a:rPr lang="en-US" baseline="0" dirty="0" smtClean="0"/>
              <a:t> of residency. The Q2 would be written upon completion of a residency program and prior to entry into independent clinical practice.</a:t>
            </a:r>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6</a:t>
            </a:fld>
            <a:endParaRPr lang="en-US" dirty="0"/>
          </a:p>
        </p:txBody>
      </p:sp>
    </p:spTree>
    <p:extLst>
      <p:ext uri="{BB962C8B-B14F-4D97-AF65-F5344CB8AC3E}">
        <p14:creationId xmlns:p14="http://schemas.microsoft.com/office/powerpoint/2010/main" val="219999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 Read **</a:t>
            </a:r>
          </a:p>
          <a:p>
            <a:endParaRPr lang="en-US" i="1" dirty="0"/>
          </a:p>
        </p:txBody>
      </p:sp>
      <p:sp>
        <p:nvSpPr>
          <p:cNvPr id="4" name="Slide Number Placeholder 3"/>
          <p:cNvSpPr>
            <a:spLocks noGrp="1"/>
          </p:cNvSpPr>
          <p:nvPr>
            <p:ph type="sldNum" sz="quarter" idx="10"/>
          </p:nvPr>
        </p:nvSpPr>
        <p:spPr/>
        <p:txBody>
          <a:bodyPr/>
          <a:lstStyle/>
          <a:p>
            <a:fld id="{FE6FF3D1-431C-44DF-A901-74ED0E433232}" type="slidenum">
              <a:rPr lang="en-US" smtClean="0"/>
              <a:t>7</a:t>
            </a:fld>
            <a:endParaRPr lang="en-US" dirty="0"/>
          </a:p>
        </p:txBody>
      </p:sp>
    </p:spTree>
    <p:extLst>
      <p:ext uri="{BB962C8B-B14F-4D97-AF65-F5344CB8AC3E}">
        <p14:creationId xmlns:p14="http://schemas.microsoft.com/office/powerpoint/2010/main" val="255149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Association of Faculties of Medicine of</a:t>
            </a:r>
            <a:r>
              <a:rPr lang="en-US" baseline="0" dirty="0" smtClean="0"/>
              <a:t> Canada (AFMC) is a bilingual information hub and centralized application service for visiting electives for all Canadian faculties of medicine. </a:t>
            </a:r>
          </a:p>
          <a:p>
            <a:endParaRPr lang="en-US" baseline="0" dirty="0" smtClean="0"/>
          </a:p>
          <a:p>
            <a:r>
              <a:rPr lang="en-US" baseline="0" dirty="0" smtClean="0"/>
              <a:t>Services are offered for Canadian students and IMGs. Canadian citizens and legal residents who are studying outside of Canada or the United States are referred to as Canadians Studying Abroad (CSAs).</a:t>
            </a:r>
          </a:p>
          <a:p>
            <a:endParaRPr lang="en-US" baseline="0" dirty="0" smtClean="0"/>
          </a:p>
          <a:p>
            <a:r>
              <a:rPr lang="en-US" baseline="0" dirty="0" smtClean="0"/>
              <a:t>It is important to read the policies and eligibility requirements of each program prior to applying. Many programs have restrictions for international medical students, such as application fees, additional malpractice insurance, and limited elective availability.</a:t>
            </a:r>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8</a:t>
            </a:fld>
            <a:endParaRPr lang="en-US" dirty="0"/>
          </a:p>
        </p:txBody>
      </p:sp>
    </p:spTree>
    <p:extLst>
      <p:ext uri="{BB962C8B-B14F-4D97-AF65-F5344CB8AC3E}">
        <p14:creationId xmlns:p14="http://schemas.microsoft.com/office/powerpoint/2010/main" val="103551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 Read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E6FF3D1-431C-44DF-A901-74ED0E433232}" type="slidenum">
              <a:rPr lang="en-US" smtClean="0"/>
              <a:t>9</a:t>
            </a:fld>
            <a:endParaRPr lang="en-US" dirty="0"/>
          </a:p>
        </p:txBody>
      </p:sp>
    </p:spTree>
    <p:extLst>
      <p:ext uri="{BB962C8B-B14F-4D97-AF65-F5344CB8AC3E}">
        <p14:creationId xmlns:p14="http://schemas.microsoft.com/office/powerpoint/2010/main" val="407583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55265-48E5-498B-8A7F-1D9B40779D23}" type="datetime1">
              <a:rPr lang="en-US" smtClean="0"/>
              <a:t>11/17/2016</a:t>
            </a:fld>
            <a:endParaRPr lang="en-US"/>
          </a:p>
        </p:txBody>
      </p:sp>
      <p:sp>
        <p:nvSpPr>
          <p:cNvPr id="5" name="Footer Placeholder 4"/>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6" name="Slide Number Placeholder 5"/>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205134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EC1BF-48EC-4BCD-9BA5-45533C22F4DB}" type="datetime1">
              <a:rPr lang="en-US" smtClean="0"/>
              <a:t>11/17/2016</a:t>
            </a:fld>
            <a:endParaRPr lang="en-US"/>
          </a:p>
        </p:txBody>
      </p:sp>
      <p:sp>
        <p:nvSpPr>
          <p:cNvPr id="5" name="Footer Placeholder 4"/>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6" name="Slide Number Placeholder 5"/>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329368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CC576-6C46-4A8E-8063-B437FFCAAD1A}" type="datetime1">
              <a:rPr lang="en-US" smtClean="0"/>
              <a:t>11/17/2016</a:t>
            </a:fld>
            <a:endParaRPr lang="en-US"/>
          </a:p>
        </p:txBody>
      </p:sp>
      <p:sp>
        <p:nvSpPr>
          <p:cNvPr id="5" name="Footer Placeholder 4"/>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6" name="Slide Number Placeholder 5"/>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204753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73DF6DC-69E1-4E8B-A95E-31407C51B597}" type="datetime1">
              <a:rPr lang="en-US" smtClean="0">
                <a:solidFill>
                  <a:prstClr val="black">
                    <a:tint val="75000"/>
                  </a:prstClr>
                </a:solidFill>
              </a:rPr>
              <a:t>11/17/2016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9B4F27-A190-40E2-B2B2-212926581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7849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B6C3DC-3D97-4DA0-B523-2F6422D63C4D}" type="datetime1">
              <a:rPr lang="en-US" smtClean="0">
                <a:solidFill>
                  <a:prstClr val="black">
                    <a:tint val="75000"/>
                  </a:prstClr>
                </a:solidFill>
              </a:rPr>
              <a:t>11/17/2016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C98EA6-7928-454E-8263-1DA992F88F8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933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990600"/>
            <a:ext cx="12192000" cy="5867400"/>
          </a:xfrm>
          <a:prstGeom prst="rect">
            <a:avLst/>
          </a:prstGeom>
          <a:gradFill flip="none" rotWithShape="1">
            <a:gsLst>
              <a:gs pos="26000">
                <a:srgbClr val="2CA8BB"/>
              </a:gs>
              <a:gs pos="100000">
                <a:srgbClr val="FFFFFF"/>
              </a:gs>
            </a:gsLst>
            <a:lin ang="16200000" scaled="0"/>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sz="1800" dirty="0">
              <a:solidFill>
                <a:prstClr val="black"/>
              </a:solidFill>
            </a:endParaRPr>
          </a:p>
        </p:txBody>
      </p:sp>
      <p:sp>
        <p:nvSpPr>
          <p:cNvPr id="2" name="Title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73F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5DC90D-198D-4611-891A-0E8A72A41CAA}" type="datetime1">
              <a:rPr lang="en-US" smtClean="0">
                <a:solidFill>
                  <a:prstClr val="black">
                    <a:tint val="75000"/>
                  </a:prstClr>
                </a:solidFill>
              </a:rPr>
              <a:t>11/17/2016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ADC8A5-2A09-4227-A8A2-EBB1777A2DF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71419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E9AD31-2100-4F94-B863-B2A39D9E4150}" type="datetime1">
              <a:rPr lang="en-US" smtClean="0">
                <a:solidFill>
                  <a:prstClr val="black">
                    <a:tint val="75000"/>
                  </a:prstClr>
                </a:solidFill>
              </a:rPr>
              <a:t>11/17/2016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3DFB13-7860-4376-B0FE-7844CBD5FE6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0442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42D590-5FFF-42E7-B27B-F532DC7C2F4D}" type="datetime1">
              <a:rPr lang="en-US" smtClean="0">
                <a:solidFill>
                  <a:prstClr val="black">
                    <a:tint val="75000"/>
                  </a:prstClr>
                </a:solidFill>
              </a:rPr>
              <a:t>11/17/2016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89E6C0F-FBD8-4F1E-AAAE-F28E8FCE2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5509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8E80D0-29A7-4B04-B556-3F480ECD848A}" type="datetime1">
              <a:rPr lang="en-US" smtClean="0">
                <a:solidFill>
                  <a:prstClr val="black">
                    <a:tint val="75000"/>
                  </a:prstClr>
                </a:solidFill>
              </a:rPr>
              <a:t>11/17/2016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B28452F-9D6B-49F5-9640-A35DFCA99F6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5639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1DCBFA-2C81-47E0-BB5C-46BB1A43E0A3}" type="datetime1">
              <a:rPr lang="en-US" smtClean="0">
                <a:solidFill>
                  <a:prstClr val="black">
                    <a:tint val="75000"/>
                  </a:prstClr>
                </a:solidFill>
              </a:rPr>
              <a:t>11/17/2016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B297DB-2A67-4579-91FD-57208391784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7939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649BD4-E150-462E-BF59-E569D10E69F8}" type="datetime1">
              <a:rPr lang="en-US" smtClean="0">
                <a:solidFill>
                  <a:prstClr val="black">
                    <a:tint val="75000"/>
                  </a:prstClr>
                </a:solidFill>
              </a:rPr>
              <a:t>11/17/2016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7E6161-2318-4AC3-8FF2-C28A3A7D91E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241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48158-38A4-441C-AAC3-068AEBFCB069}" type="datetime1">
              <a:rPr lang="en-US" smtClean="0"/>
              <a:t>11/17/2016</a:t>
            </a:fld>
            <a:endParaRPr lang="en-US"/>
          </a:p>
        </p:txBody>
      </p:sp>
      <p:sp>
        <p:nvSpPr>
          <p:cNvPr id="5" name="Footer Placeholder 4"/>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6" name="Slide Number Placeholder 5"/>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177327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D01604-C379-4107-B71E-74C090DFAD51}" type="datetime1">
              <a:rPr lang="en-US" smtClean="0">
                <a:solidFill>
                  <a:prstClr val="black">
                    <a:tint val="75000"/>
                  </a:prstClr>
                </a:solidFill>
              </a:rPr>
              <a:t>11/17/2016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7D5CAE-4DA2-412E-872F-EE69581311D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952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2774EB-0102-4E7A-AAD6-09A8609B4091}" type="datetime1">
              <a:rPr lang="en-US" smtClean="0">
                <a:solidFill>
                  <a:prstClr val="black">
                    <a:tint val="75000"/>
                  </a:prstClr>
                </a:solidFill>
              </a:rPr>
              <a:t>11/17/2016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D3A523-F03F-436F-A5F2-6EFE4192F51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58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CE160E-C5AF-48ED-87E7-4AB45CF22B0D}" type="datetime1">
              <a:rPr lang="en-US" smtClean="0">
                <a:solidFill>
                  <a:prstClr val="black">
                    <a:tint val="75000"/>
                  </a:prstClr>
                </a:solidFill>
              </a:rPr>
              <a:t>11/17/2016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D8060F-9B71-4123-AFFD-07599C0619D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878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84152-21D6-4E1D-86B6-8C0B11E8A13A}" type="datetime1">
              <a:rPr lang="en-US" smtClean="0"/>
              <a:t>11/17/2016</a:t>
            </a:fld>
            <a:endParaRPr lang="en-US"/>
          </a:p>
        </p:txBody>
      </p:sp>
      <p:sp>
        <p:nvSpPr>
          <p:cNvPr id="5" name="Footer Placeholder 4"/>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6" name="Slide Number Placeholder 5"/>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152159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3273A-2548-4D3A-BD2D-9EDB2F3685F0}" type="datetime1">
              <a:rPr lang="en-US" smtClean="0"/>
              <a:t>11/17/2016</a:t>
            </a:fld>
            <a:endParaRPr lang="en-US"/>
          </a:p>
        </p:txBody>
      </p:sp>
      <p:sp>
        <p:nvSpPr>
          <p:cNvPr id="6" name="Footer Placeholder 5"/>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7" name="Slide Number Placeholder 6"/>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327011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B99F5-DD1B-4DB4-BA88-0484F0299C69}" type="datetime1">
              <a:rPr lang="en-US" smtClean="0"/>
              <a:t>11/17/2016</a:t>
            </a:fld>
            <a:endParaRPr lang="en-US"/>
          </a:p>
        </p:txBody>
      </p:sp>
      <p:sp>
        <p:nvSpPr>
          <p:cNvPr id="8" name="Footer Placeholder 7"/>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9" name="Slide Number Placeholder 8"/>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150245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C28D42-CD08-4384-9AAF-D765658EB8CB}" type="datetime1">
              <a:rPr lang="en-US" smtClean="0"/>
              <a:t>11/17/2016</a:t>
            </a:fld>
            <a:endParaRPr lang="en-US"/>
          </a:p>
        </p:txBody>
      </p:sp>
      <p:sp>
        <p:nvSpPr>
          <p:cNvPr id="4" name="Footer Placeholder 3"/>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5" name="Slide Number Placeholder 4"/>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293024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00A37-BC20-4283-BC38-347215BEF95C}" type="datetime1">
              <a:rPr lang="en-US" smtClean="0"/>
              <a:t>11/17/2016</a:t>
            </a:fld>
            <a:endParaRPr lang="en-US"/>
          </a:p>
        </p:txBody>
      </p:sp>
      <p:sp>
        <p:nvSpPr>
          <p:cNvPr id="3" name="Footer Placeholder 2"/>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4" name="Slide Number Placeholder 3"/>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156652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8ED5F-513F-4615-938E-A79EE5AA4E45}" type="datetime1">
              <a:rPr lang="en-US" smtClean="0"/>
              <a:t>11/17/2016</a:t>
            </a:fld>
            <a:endParaRPr lang="en-US"/>
          </a:p>
        </p:txBody>
      </p:sp>
      <p:sp>
        <p:nvSpPr>
          <p:cNvPr id="6" name="Footer Placeholder 5"/>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7" name="Slide Number Placeholder 6"/>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178686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7D65A-D0A0-4E17-B875-FA7AD17ABFD5}" type="datetime1">
              <a:rPr lang="en-US" smtClean="0"/>
              <a:t>11/17/2016</a:t>
            </a:fld>
            <a:endParaRPr lang="en-US"/>
          </a:p>
        </p:txBody>
      </p:sp>
      <p:sp>
        <p:nvSpPr>
          <p:cNvPr id="6" name="Footer Placeholder 5"/>
          <p:cNvSpPr>
            <a:spLocks noGrp="1"/>
          </p:cNvSpPr>
          <p:nvPr>
            <p:ph type="ftr" sz="quarter" idx="11"/>
          </p:nvPr>
        </p:nvSpPr>
        <p:spPr/>
        <p:txBody>
          <a:bodyPr/>
          <a:lstStyle/>
          <a:p>
            <a:r>
              <a:rPr lang="en-US" smtClean="0"/>
              <a:t>© 2016 American University of the Caribbean School of Medicine. All rights reserved.</a:t>
            </a:r>
            <a:endParaRPr lang="en-US"/>
          </a:p>
        </p:txBody>
      </p:sp>
      <p:sp>
        <p:nvSpPr>
          <p:cNvPr id="7" name="Slide Number Placeholder 6"/>
          <p:cNvSpPr>
            <a:spLocks noGrp="1"/>
          </p:cNvSpPr>
          <p:nvPr>
            <p:ph type="sldNum" sz="quarter" idx="12"/>
          </p:nvPr>
        </p:nvSpPr>
        <p:spPr/>
        <p:txBody>
          <a:bodyPr/>
          <a:lstStyle/>
          <a:p>
            <a:fld id="{1FE619E3-3B93-4C96-A5DC-7032CFAEF1E7}" type="slidenum">
              <a:rPr lang="en-US" smtClean="0"/>
              <a:t>‹#›</a:t>
            </a:fld>
            <a:endParaRPr lang="en-US"/>
          </a:p>
        </p:txBody>
      </p:sp>
    </p:spTree>
    <p:extLst>
      <p:ext uri="{BB962C8B-B14F-4D97-AF65-F5344CB8AC3E}">
        <p14:creationId xmlns:p14="http://schemas.microsoft.com/office/powerpoint/2010/main" val="408441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6B534-1BA0-4481-ACB7-D0099631B475}" type="datetime1">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2016 American University of the Caribbean School of Medicine. All rights reserved.</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619E3-3B93-4C96-A5DC-7032CFAEF1E7}" type="slidenum">
              <a:rPr lang="en-US" smtClean="0"/>
              <a:t>‹#›</a:t>
            </a:fld>
            <a:endParaRPr lang="en-US"/>
          </a:p>
        </p:txBody>
      </p:sp>
    </p:spTree>
    <p:extLst>
      <p:ext uri="{BB962C8B-B14F-4D97-AF65-F5344CB8AC3E}">
        <p14:creationId xmlns:p14="http://schemas.microsoft.com/office/powerpoint/2010/main" val="89518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grey_background.eps"/>
          <p:cNvPicPr>
            <a:picLocks noChangeAspect="1"/>
          </p:cNvPicPr>
          <p:nvPr userDrawn="1"/>
        </p:nvPicPr>
        <p:blipFill>
          <a:blip r:embed="rId13">
            <a:alphaModFix amt="43000"/>
            <a:extLst>
              <a:ext uri="{28A0092B-C50C-407E-A947-70E740481C1C}">
                <a14:useLocalDpi xmlns:a14="http://schemas.microsoft.com/office/drawing/2010/main"/>
              </a:ext>
            </a:extLst>
          </a:blip>
          <a:stretch>
            <a:fillRect/>
          </a:stretch>
        </p:blipFill>
        <p:spPr>
          <a:xfrm>
            <a:off x="3048000" y="1524000"/>
            <a:ext cx="5862659" cy="4426504"/>
          </a:xfrm>
          <a:prstGeom prst="rect">
            <a:avLst/>
          </a:prstGeom>
        </p:spPr>
      </p:pic>
      <p:sp>
        <p:nvSpPr>
          <p:cNvPr id="7" name="Rectangle 6"/>
          <p:cNvSpPr/>
          <p:nvPr userDrawn="1"/>
        </p:nvSpPr>
        <p:spPr>
          <a:xfrm>
            <a:off x="0" y="0"/>
            <a:ext cx="12192000" cy="990600"/>
          </a:xfrm>
          <a:prstGeom prst="rect">
            <a:avLst/>
          </a:prstGeom>
          <a:solidFill>
            <a:srgbClr val="073F79"/>
          </a:solidFill>
          <a:ln>
            <a:noFill/>
          </a:ln>
          <a:effectLst>
            <a:innerShdw blurRad="23495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1026" name="Title Placeholder 1"/>
          <p:cNvSpPr>
            <a:spLocks noGrp="1"/>
          </p:cNvSpPr>
          <p:nvPr>
            <p:ph type="title"/>
          </p:nvPr>
        </p:nvSpPr>
        <p:spPr bwMode="auto">
          <a:xfrm>
            <a:off x="609600" y="1447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2743201"/>
            <a:ext cx="109728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AC503A5-B1DB-4E64-B81B-C5CAD48B7109}" type="datetime1">
              <a:rPr lang="en-US" smtClean="0">
                <a:solidFill>
                  <a:prstClr val="black">
                    <a:tint val="75000"/>
                  </a:prstClr>
                </a:solidFill>
              </a:rPr>
              <a:t>11/17/2016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D4D5932-456E-464A-A317-FFB8784196D6}" type="slidenum">
              <a:rPr lang="en-US">
                <a:solidFill>
                  <a:prstClr val="black">
                    <a:tint val="75000"/>
                  </a:prstClr>
                </a:solidFill>
              </a:rPr>
              <a:pPr>
                <a:defRPr/>
              </a:pPr>
              <a:t>‹#›</a:t>
            </a:fld>
            <a:endParaRPr lang="en-US" dirty="0">
              <a:solidFill>
                <a:prstClr val="black">
                  <a:tint val="75000"/>
                </a:prstClr>
              </a:solidFill>
            </a:endParaRPr>
          </a:p>
        </p:txBody>
      </p:sp>
      <p:pic>
        <p:nvPicPr>
          <p:cNvPr id="3" name="Picture 2" descr="AUC_small_white.gif"/>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06400" y="304800"/>
            <a:ext cx="1360968" cy="457200"/>
          </a:xfrm>
          <a:prstGeom prst="rect">
            <a:avLst/>
          </a:prstGeom>
        </p:spPr>
      </p:pic>
    </p:spTree>
    <p:extLst>
      <p:ext uri="{BB962C8B-B14F-4D97-AF65-F5344CB8AC3E}">
        <p14:creationId xmlns:p14="http://schemas.microsoft.com/office/powerpoint/2010/main" val="2009790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fontAlgn="base" hangingPunct="1">
        <a:spcBef>
          <a:spcPct val="0"/>
        </a:spcBef>
        <a:spcAft>
          <a:spcPct val="0"/>
        </a:spcAft>
        <a:defRPr sz="4400" b="1" i="0" kern="1200" spc="-110">
          <a:ln w="15875">
            <a:noFill/>
          </a:ln>
          <a:solidFill>
            <a:srgbClr val="72ACBC"/>
          </a:solidFill>
          <a:latin typeface="Arial"/>
          <a:ea typeface="+mj-ea"/>
          <a:cs typeface="Arial"/>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4680AE"/>
        </a:buClr>
        <a:buFont typeface="Arial" charset="0"/>
        <a:buChar char="•"/>
        <a:defRPr sz="3200" kern="1200">
          <a:solidFill>
            <a:schemeClr val="tx1">
              <a:lumMod val="75000"/>
              <a:lumOff val="25000"/>
            </a:schemeClr>
          </a:solidFill>
          <a:latin typeface="Trebuchet MS"/>
          <a:ea typeface="+mn-ea"/>
          <a:cs typeface="Trebuchet MS"/>
        </a:defRPr>
      </a:lvl1pPr>
      <a:lvl2pPr marL="742950" indent="-285750" algn="l" rtl="0" eaLnBrk="1" fontAlgn="base" hangingPunct="1">
        <a:spcBef>
          <a:spcPct val="20000"/>
        </a:spcBef>
        <a:spcAft>
          <a:spcPct val="0"/>
        </a:spcAft>
        <a:buFont typeface="Arial" charset="0"/>
        <a:buChar char="–"/>
        <a:defRPr sz="2800" kern="1200">
          <a:solidFill>
            <a:schemeClr val="tx1">
              <a:lumMod val="75000"/>
              <a:lumOff val="25000"/>
            </a:schemeClr>
          </a:solidFill>
          <a:latin typeface="Trebuchet MS"/>
          <a:ea typeface="+mn-ea"/>
          <a:cs typeface="Trebuchet MS"/>
        </a:defRPr>
      </a:lvl2pPr>
      <a:lvl3pPr marL="1143000" indent="-228600" algn="l" rtl="0" eaLnBrk="1" fontAlgn="base" hangingPunct="1">
        <a:spcBef>
          <a:spcPct val="20000"/>
        </a:spcBef>
        <a:spcAft>
          <a:spcPct val="0"/>
        </a:spcAft>
        <a:buFont typeface="Arial" charset="0"/>
        <a:buChar char="•"/>
        <a:defRPr sz="2400" kern="1200">
          <a:solidFill>
            <a:schemeClr val="tx1">
              <a:lumMod val="75000"/>
              <a:lumOff val="25000"/>
            </a:schemeClr>
          </a:solidFill>
          <a:latin typeface="Trebuchet MS"/>
          <a:ea typeface="+mn-ea"/>
          <a:cs typeface="Trebuchet MS"/>
        </a:defRPr>
      </a:lvl3pPr>
      <a:lvl4pPr marL="1600200" indent="-228600" algn="l" rtl="0" eaLnBrk="1" fontAlgn="base" hangingPunct="1">
        <a:spcBef>
          <a:spcPct val="20000"/>
        </a:spcBef>
        <a:spcAft>
          <a:spcPct val="0"/>
        </a:spcAft>
        <a:buFont typeface="Arial" charset="0"/>
        <a:buChar char="–"/>
        <a:defRPr sz="2000" kern="1200">
          <a:solidFill>
            <a:schemeClr val="tx1">
              <a:lumMod val="75000"/>
              <a:lumOff val="25000"/>
            </a:schemeClr>
          </a:solidFill>
          <a:latin typeface="Trebuchet MS"/>
          <a:ea typeface="+mn-ea"/>
          <a:cs typeface="Trebuchet MS"/>
        </a:defRPr>
      </a:lvl4pPr>
      <a:lvl5pPr marL="2057400" indent="-228600" algn="l" rtl="0" eaLnBrk="1" fontAlgn="base" hangingPunct="1">
        <a:spcBef>
          <a:spcPct val="20000"/>
        </a:spcBef>
        <a:spcAft>
          <a:spcPct val="0"/>
        </a:spcAft>
        <a:buFont typeface="Arial" charset="0"/>
        <a:buChar char="»"/>
        <a:defRPr sz="2000" kern="1200">
          <a:solidFill>
            <a:schemeClr val="tx1">
              <a:lumMod val="75000"/>
              <a:lumOff val="25000"/>
            </a:schemeClr>
          </a:solidFill>
          <a:latin typeface="Trebuchet MS"/>
          <a:ea typeface="+mn-ea"/>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carms.ca/en" TargetMode="Externa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hyperlink" Target="https://phx.e-carms.ca/phoenix-web/eras/register" TargetMode="External"/><Relationship Id="rId4" Type="http://schemas.openxmlformats.org/officeDocument/2006/relationships/hyperlink" Target="http://www.carms.ca/en/residency/era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hyperlink" Target="http://www.hc-sc.gc.ca/hcs-sss/hhr-rhs/postgrad-postdoc/index-eng.php"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6.png"/><Relationship Id="rId7"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hyperlink" Target="http://www.cbsa-asfc.gc.ca/prog/nexus/menu-eng.html" TargetMode="External"/><Relationship Id="rId4" Type="http://schemas.openxmlformats.org/officeDocument/2006/relationships/hyperlink" Target="http://www.cbp.gov/travel/trusted-traveler-programs/nexu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imgbc.med.ubc.ca/" TargetMode="External"/><Relationship Id="rId3" Type="http://schemas.openxmlformats.org/officeDocument/2006/relationships/image" Target="../media/image6.png"/><Relationship Id="rId7" Type="http://schemas.openxmlformats.org/officeDocument/2006/relationships/hyperlink" Target="http://www.healthforceontario.ca/Jobs/AccessCentre.aspx" TargetMode="External"/><Relationship Id="rId12"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westernhealth.nl.ca/index.php/learning-western-health/csat" TargetMode="External"/><Relationship Id="rId11" Type="http://schemas.openxmlformats.org/officeDocument/2006/relationships/hyperlink" Target="http://www.cehpea.ca/" TargetMode="External"/><Relationship Id="rId5" Type="http://schemas.openxmlformats.org/officeDocument/2006/relationships/hyperlink" Target="http://www.aimg.ca/" TargetMode="External"/><Relationship Id="rId10" Type="http://schemas.openxmlformats.org/officeDocument/2006/relationships/hyperlink" Target="http://www.usask.ca/cme/SIPPA/index.php" TargetMode="External"/><Relationship Id="rId4" Type="http://schemas.openxmlformats.org/officeDocument/2006/relationships/hyperlink" Target="http://www.albertahealthservices.ca/services.asp?pid=service&amp;rid=1040103" TargetMode="External"/><Relationship Id="rId9" Type="http://schemas.openxmlformats.org/officeDocument/2006/relationships/hyperlink" Target="http://umanitoba.ca/faculties/medicine/education/img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hyperlink" Target="http://www.carms.ca/en/match-process/your-application/your-carms-contract/faqs/" TargetMode="External"/><Relationship Id="rId4" Type="http://schemas.openxmlformats.org/officeDocument/2006/relationships/hyperlink" Target="http://www.carms.ca/en/match-process/faqs/img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hyperlink" Target="mailto:elopez@aucmed.edu" TargetMode="External"/><Relationship Id="rId4" Type="http://schemas.openxmlformats.org/officeDocument/2006/relationships/hyperlink" Target="http://aucmed.edu/student-services/key-departments/ospd.aspx"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6.png"/><Relationship Id="rId7" Type="http://schemas.openxmlformats.org/officeDocument/2006/relationships/hyperlink" Target="http://www.carms.ca/en/match-process/match-timelines/programs/r-1-future-matche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www.carms.ca/en/match-process/match-timelines/applicants/r-1-match-post-match-process/" TargetMode="External"/><Relationship Id="rId5" Type="http://schemas.openxmlformats.org/officeDocument/2006/relationships/hyperlink" Target="http://www.carms.ca/en/match-process/match-timelines/applicants/r-1-match-second-iteration/" TargetMode="External"/><Relationship Id="rId4" Type="http://schemas.openxmlformats.org/officeDocument/2006/relationships/hyperlink" Target="http://www.carms.ca/en/match-process/match-timelines/applicants/r-1-match-first-iteratio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carms.ca/en/match-process/your-application/documents/letters-reference/" TargetMode="External"/><Relationship Id="rId13" Type="http://schemas.openxmlformats.org/officeDocument/2006/relationships/image" Target="../media/image4.emf"/><Relationship Id="rId3" Type="http://schemas.openxmlformats.org/officeDocument/2006/relationships/image" Target="../media/image6.png"/><Relationship Id="rId7" Type="http://schemas.openxmlformats.org/officeDocument/2006/relationships/hyperlink" Target="http://www.carms.ca/en/match-process/your-application/documents/canadian-citizenship-documents/" TargetMode="External"/><Relationship Id="rId12" Type="http://schemas.openxmlformats.org/officeDocument/2006/relationships/hyperlink" Target="http://www.carms.ca/en/match-process/your-application/documents/extra-document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www.carms.ca/en/match-process/your-application/documents/mspr/" TargetMode="External"/><Relationship Id="rId11" Type="http://schemas.openxmlformats.org/officeDocument/2006/relationships/hyperlink" Target="http://www.carms.ca/en/match-process/your-application/documents/examinations-assessments/" TargetMode="External"/><Relationship Id="rId5" Type="http://schemas.openxmlformats.org/officeDocument/2006/relationships/hyperlink" Target="http://www.carms.ca/en/match-process/your-application/documents/medical-school-transcripts/" TargetMode="External"/><Relationship Id="rId10" Type="http://schemas.openxmlformats.org/officeDocument/2006/relationships/hyperlink" Target="http://www.carms.ca/en/match-process/your-application/documents/photograph/" TargetMode="External"/><Relationship Id="rId4" Type="http://schemas.openxmlformats.org/officeDocument/2006/relationships/hyperlink" Target="http://www.carms.ca/en/match-process/your-application/documents/" TargetMode="External"/><Relationship Id="rId9" Type="http://schemas.openxmlformats.org/officeDocument/2006/relationships/hyperlink" Target="http://www.carms.ca/en/match-process/your-application/documents/personal-letter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hyperlink" Target="http://mcc.ca/examinations/mccqe-part-ii/"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mcc.ca/examinations/mccqe-part-i/" TargetMode="External"/><Relationship Id="rId5" Type="http://schemas.openxmlformats.org/officeDocument/2006/relationships/hyperlink" Target="http://mcc.ca/examinations/nac-overview/" TargetMode="External"/><Relationship Id="rId10" Type="http://schemas.openxmlformats.org/officeDocument/2006/relationships/image" Target="../media/image4.emf"/><Relationship Id="rId4" Type="http://schemas.openxmlformats.org/officeDocument/2006/relationships/hyperlink" Target="http://mcc.ca/examinations/mccee/" TargetMode="Externa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image" Target="../media/image7.jpg"/><Relationship Id="rId4" Type="http://schemas.openxmlformats.org/officeDocument/2006/relationships/hyperlink" Target="http://physiciansapply.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7.jpg"/><Relationship Id="rId4" Type="http://schemas.openxmlformats.org/officeDocument/2006/relationships/hyperlink" Target="http://www.afmcstudentportal.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7.jpg"/><Relationship Id="rId4" Type="http://schemas.openxmlformats.org/officeDocument/2006/relationships/hyperlink" Target="http://www.carms.ca/en/residency/r-1/eligibility-criteria/provincial-criteria/summary-intake-criteria-im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3951" y="4926563"/>
            <a:ext cx="7585788" cy="1119674"/>
          </a:xfrm>
          <a:solidFill>
            <a:srgbClr val="073F79"/>
          </a:solidFill>
        </p:spPr>
        <p:txBody>
          <a:bodyPr>
            <a:normAutofit fontScale="90000"/>
          </a:bodyPr>
          <a:lstStyle/>
          <a:p>
            <a:r>
              <a:rPr lang="en-US" sz="4400" dirty="0" smtClean="0">
                <a:solidFill>
                  <a:schemeClr val="bg1"/>
                </a:solidFill>
              </a:rPr>
              <a:t>Canadian Resident Matching Service</a:t>
            </a:r>
            <a:br>
              <a:rPr lang="en-US" sz="4400" dirty="0" smtClean="0">
                <a:solidFill>
                  <a:schemeClr val="bg1"/>
                </a:solidFill>
              </a:rPr>
            </a:br>
            <a:r>
              <a:rPr lang="en-US" sz="2700" dirty="0" smtClean="0">
                <a:solidFill>
                  <a:schemeClr val="bg1"/>
                </a:solidFill>
              </a:rPr>
              <a:t>(CaRMS)</a:t>
            </a:r>
            <a:r>
              <a:rPr lang="en-US" sz="4400" dirty="0" smtClean="0">
                <a:solidFill>
                  <a:schemeClr val="bg1"/>
                </a:solidFill>
              </a:rPr>
              <a:t/>
            </a:r>
            <a:br>
              <a:rPr lang="en-US" sz="4400" dirty="0" smtClean="0">
                <a:solidFill>
                  <a:schemeClr val="bg1"/>
                </a:solidFill>
              </a:rPr>
            </a:br>
            <a:r>
              <a:rPr lang="en-US" sz="1600" dirty="0" smtClean="0">
                <a:solidFill>
                  <a:schemeClr val="bg1"/>
                </a:solidFill>
              </a:rPr>
              <a:t>November 22,</a:t>
            </a:r>
            <a:r>
              <a:rPr lang="en-US" sz="1600" dirty="0" smtClean="0">
                <a:solidFill>
                  <a:schemeClr val="bg1"/>
                </a:solidFill>
              </a:rPr>
              <a:t> </a:t>
            </a:r>
            <a:r>
              <a:rPr lang="en-US" sz="1600" dirty="0" smtClean="0">
                <a:solidFill>
                  <a:schemeClr val="bg1"/>
                </a:solidFill>
              </a:rPr>
              <a:t>2016</a:t>
            </a:r>
          </a:p>
        </p:txBody>
      </p:sp>
      <p:sp>
        <p:nvSpPr>
          <p:cNvPr id="3" name="Subtitle 2"/>
          <p:cNvSpPr>
            <a:spLocks noGrp="1"/>
          </p:cNvSpPr>
          <p:nvPr>
            <p:ph type="subTitle" idx="1"/>
          </p:nvPr>
        </p:nvSpPr>
        <p:spPr>
          <a:xfrm>
            <a:off x="2453951" y="6046237"/>
            <a:ext cx="7585787" cy="382553"/>
          </a:xfrm>
          <a:solidFill>
            <a:srgbClr val="073F79"/>
          </a:solidFill>
          <a:effectLst>
            <a:outerShdw blurRad="50800" dist="50800" dir="5400000" algn="ctr" rotWithShape="0">
              <a:schemeClr val="bg1"/>
            </a:outerShdw>
          </a:effectLst>
        </p:spPr>
        <p:txBody>
          <a:bodyPr>
            <a:normAutofit fontScale="92500" lnSpcReduction="10000"/>
          </a:bodyPr>
          <a:lstStyle/>
          <a:p>
            <a:r>
              <a:rPr lang="en-US" dirty="0" smtClean="0">
                <a:solidFill>
                  <a:schemeClr val="bg1"/>
                </a:solidFill>
              </a:rPr>
              <a:t>Office of Student Professional Development (OSPD)</a:t>
            </a:r>
          </a:p>
        </p:txBody>
      </p:sp>
      <p:sp>
        <p:nvSpPr>
          <p:cNvPr id="4" name="Footer Placeholder 3"/>
          <p:cNvSpPr>
            <a:spLocks noGrp="1"/>
          </p:cNvSpPr>
          <p:nvPr>
            <p:ph type="ftr" sz="quarter" idx="11"/>
          </p:nvPr>
        </p:nvSpPr>
        <p:spPr>
          <a:xfrm>
            <a:off x="3047997" y="6356350"/>
            <a:ext cx="6655839" cy="365125"/>
          </a:xfrm>
        </p:spPr>
        <p:txBody>
          <a:bodyPr/>
          <a:lstStyle/>
          <a:p>
            <a:r>
              <a:rPr lang="en-US" sz="1400" dirty="0" smtClean="0"/>
              <a:t>© 2016 American University of the Caribbean School of Medicine. All rights reserved.</a:t>
            </a:r>
            <a:endParaRPr lang="en-US" sz="1400" dirty="0"/>
          </a:p>
        </p:txBody>
      </p:sp>
      <p:sp>
        <p:nvSpPr>
          <p:cNvPr id="6" name="Rectangle 5"/>
          <p:cNvSpPr/>
          <p:nvPr/>
        </p:nvSpPr>
        <p:spPr>
          <a:xfrm>
            <a:off x="0" y="0"/>
            <a:ext cx="3047999" cy="1352939"/>
          </a:xfrm>
          <a:prstGeom prst="rect">
            <a:avLst/>
          </a:prstGeom>
          <a:solidFill>
            <a:srgbClr val="073F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UCLogo_WHITE.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9076" y="143150"/>
            <a:ext cx="2529845" cy="1066638"/>
          </a:xfrm>
          <a:prstGeom prst="rect">
            <a:avLst/>
          </a:prstGeom>
        </p:spPr>
      </p:pic>
      <p:pic>
        <p:nvPicPr>
          <p:cNvPr id="2050" name="Picture 2" descr="CaRM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399" y="3054673"/>
            <a:ext cx="5771034" cy="171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68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sz="4000" dirty="0" smtClean="0">
                <a:solidFill>
                  <a:schemeClr val="tx2">
                    <a:lumMod val="75000"/>
                  </a:schemeClr>
                </a:solidFill>
                <a:latin typeface="Baskerville Old Face" panose="02020602080505020303" pitchFamily="18" charset="0"/>
              </a:rPr>
              <a:t>Canadian Applicants to the US (ERAS)</a:t>
            </a:r>
            <a:endParaRPr lang="en-US" sz="4000"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defTabSz="233679">
              <a:buNone/>
              <a:defRPr sz="3200"/>
            </a:pPr>
            <a:r>
              <a:rPr lang="en-US" sz="2000" dirty="0"/>
              <a:t>If you are interested in applying to a residency position in the United States </a:t>
            </a:r>
            <a:r>
              <a:rPr lang="en-US" sz="2000" dirty="0" smtClean="0"/>
              <a:t> </a:t>
            </a:r>
            <a:r>
              <a:rPr lang="en-US" sz="2000" dirty="0"/>
              <a:t>then </a:t>
            </a:r>
            <a:r>
              <a:rPr lang="en-US" sz="2000" dirty="0">
                <a:hlinkClick r:id="rId4"/>
              </a:rPr>
              <a:t>this page </a:t>
            </a:r>
            <a:r>
              <a:rPr lang="en-US" sz="2000" dirty="0"/>
              <a:t>is for you.</a:t>
            </a:r>
          </a:p>
          <a:p>
            <a:pPr defTabSz="233679">
              <a:defRPr sz="3200"/>
            </a:pPr>
            <a:r>
              <a:rPr lang="en-US" sz="2000" dirty="0"/>
              <a:t>If you are a Canadian medical graduate and wish to participate in the US match, you must </a:t>
            </a:r>
            <a:r>
              <a:rPr lang="en-US" sz="2000" dirty="0">
                <a:hlinkClick r:id="rId5"/>
              </a:rPr>
              <a:t>register</a:t>
            </a:r>
            <a:r>
              <a:rPr lang="en-US" sz="2000" dirty="0"/>
              <a:t> with ERAS. Please note that the ERAS system is a completely separate system from </a:t>
            </a:r>
            <a:r>
              <a:rPr lang="en-US" sz="2000" dirty="0" err="1"/>
              <a:t>CaRMS</a:t>
            </a:r>
            <a:r>
              <a:rPr lang="en-US" sz="2000" dirty="0"/>
              <a:t> Online.</a:t>
            </a:r>
            <a:endParaRPr lang="en-US" sz="2000" dirty="0">
              <a:latin typeface="Gill Sans MT" panose="020B0502020104020203" pitchFamily="34" charset="0"/>
              <a:cs typeface="Arial" panose="020B0604020202020204" pitchFamily="34" charset="0"/>
            </a:endParaRPr>
          </a:p>
          <a:p>
            <a:pPr defTabSz="233679">
              <a:defRPr sz="3200"/>
            </a:pPr>
            <a:r>
              <a:rPr lang="en-US" sz="2000" dirty="0" smtClean="0"/>
              <a:t>You </a:t>
            </a:r>
            <a:r>
              <a:rPr lang="en-US" sz="2000" dirty="0"/>
              <a:t>may register for both matches and apply to Canadian and US programs, with the understanding that the </a:t>
            </a:r>
            <a:r>
              <a:rPr lang="en-US" sz="2000" dirty="0" err="1"/>
              <a:t>CaRMS</a:t>
            </a:r>
            <a:r>
              <a:rPr lang="en-US" sz="2000" dirty="0"/>
              <a:t> match is run before the NRMP match. You can submit a rank order list to both the NRMP and </a:t>
            </a:r>
            <a:r>
              <a:rPr lang="en-US" sz="2000" dirty="0" err="1"/>
              <a:t>CaRMS</a:t>
            </a:r>
            <a:r>
              <a:rPr lang="en-US" sz="2000" dirty="0" smtClean="0"/>
              <a:t>.</a:t>
            </a: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6" name="Picture 5" descr="AUCLogo_WHITE.ep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26619" y="57162"/>
            <a:ext cx="2529845" cy="1066638"/>
          </a:xfrm>
          <a:prstGeom prst="rect">
            <a:avLst/>
          </a:prstGeom>
        </p:spPr>
      </p:pic>
    </p:spTree>
    <p:extLst>
      <p:ext uri="{BB962C8B-B14F-4D97-AF65-F5344CB8AC3E}">
        <p14:creationId xmlns:p14="http://schemas.microsoft.com/office/powerpoint/2010/main" val="3022210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smtClean="0">
                <a:solidFill>
                  <a:schemeClr val="tx2">
                    <a:lumMod val="75000"/>
                  </a:schemeClr>
                </a:solidFill>
                <a:latin typeface="Baskerville Old Face" panose="02020602080505020303" pitchFamily="18" charset="0"/>
              </a:rPr>
              <a:t>Canada Issues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lgn="ctr" defTabSz="233679">
              <a:buNone/>
              <a:defRPr sz="3200"/>
            </a:pPr>
            <a:r>
              <a:rPr lang="en-US" sz="2000" dirty="0"/>
              <a:t>Statement of Need </a:t>
            </a:r>
            <a:r>
              <a:rPr lang="en-US" sz="2000" dirty="0" smtClean="0"/>
              <a:t>(SON)</a:t>
            </a:r>
          </a:p>
          <a:p>
            <a:pPr defTabSz="233679">
              <a:defRPr sz="3200"/>
            </a:pPr>
            <a:r>
              <a:rPr lang="en-US" sz="1800" dirty="0" smtClean="0"/>
              <a:t>J-1 </a:t>
            </a:r>
            <a:r>
              <a:rPr lang="en-US" sz="1800" dirty="0"/>
              <a:t>VISA </a:t>
            </a:r>
          </a:p>
          <a:p>
            <a:pPr defTabSz="233679">
              <a:defRPr sz="3200"/>
            </a:pPr>
            <a:r>
              <a:rPr lang="en-US" sz="1800" dirty="0" smtClean="0"/>
              <a:t>J-2 </a:t>
            </a:r>
            <a:r>
              <a:rPr lang="en-US" sz="1800" dirty="0"/>
              <a:t>VISA </a:t>
            </a:r>
            <a:r>
              <a:rPr lang="en-US" sz="1800" dirty="0" smtClean="0"/>
              <a:t>(spouse/children</a:t>
            </a:r>
            <a:r>
              <a:rPr lang="en-US" sz="1800" dirty="0"/>
              <a:t>: can't work in US)</a:t>
            </a:r>
          </a:p>
          <a:p>
            <a:pPr defTabSz="233679">
              <a:defRPr sz="3200"/>
            </a:pPr>
            <a:r>
              <a:rPr lang="en-US" sz="1800" dirty="0" smtClean="0"/>
              <a:t>HB1 VISA (pre </a:t>
            </a:r>
            <a:r>
              <a:rPr lang="en-US" sz="1800" dirty="0"/>
              <a:t>match green </a:t>
            </a:r>
            <a:r>
              <a:rPr lang="en-US" sz="1800" dirty="0" smtClean="0"/>
              <a:t>card; highly uncommon)</a:t>
            </a:r>
            <a:endParaRPr lang="en-US" sz="1800" dirty="0"/>
          </a:p>
          <a:p>
            <a:pPr defTabSz="233679">
              <a:defRPr sz="3200"/>
            </a:pPr>
            <a:r>
              <a:rPr lang="en-US" sz="1800" dirty="0" smtClean="0"/>
              <a:t>The </a:t>
            </a:r>
            <a:r>
              <a:rPr lang="en-US" sz="1800" dirty="0"/>
              <a:t>J-1 visa application to ECFMG must include a ‘ministry of health letter’ or ‘Statement of Need’ from Health Canada. The Statement of Need / J-1 Visa program is administered by Health Canada with direction from the provinces and territories. To apply please contact Health Canada or go to the </a:t>
            </a:r>
            <a:r>
              <a:rPr lang="en-US" sz="1800" dirty="0">
                <a:hlinkClick r:id="rId4"/>
              </a:rPr>
              <a:t>Health Canada website</a:t>
            </a:r>
            <a:r>
              <a:rPr lang="en-US" sz="1800" dirty="0" smtClean="0"/>
              <a:t>.</a:t>
            </a:r>
          </a:p>
          <a:p>
            <a:pPr defTabSz="233679">
              <a:defRPr sz="3200"/>
            </a:pPr>
            <a:r>
              <a:rPr lang="en-US" sz="1800" dirty="0"/>
              <a:t>Do not submit your SON package until after 1:00 pm EST on the day you know where you matched in the USA. PRIOR SUBMISSIONS TO 1:00 EST WILL BE DELETED.</a:t>
            </a:r>
          </a:p>
          <a:p>
            <a:pPr defTabSz="233679">
              <a:defRPr sz="3200"/>
            </a:pPr>
            <a:endParaRPr lang="en-US" sz="2000" dirty="0"/>
          </a:p>
          <a:p>
            <a:pPr marL="0" indent="0">
              <a:buClrTx/>
              <a:buNone/>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 y="1066298"/>
            <a:ext cx="2590800" cy="10858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9739" y="1066299"/>
            <a:ext cx="2134764" cy="1392238"/>
          </a:xfrm>
          <a:prstGeom prst="rect">
            <a:avLst/>
          </a:prstGeom>
        </p:spPr>
      </p:pic>
      <p:pic>
        <p:nvPicPr>
          <p:cNvPr id="10" name="Picture 9" descr="AUCLogo_WHITE.ep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41133" y="57162"/>
            <a:ext cx="2529845" cy="1066638"/>
          </a:xfrm>
          <a:prstGeom prst="rect">
            <a:avLst/>
          </a:prstGeom>
        </p:spPr>
      </p:pic>
    </p:spTree>
    <p:extLst>
      <p:ext uri="{BB962C8B-B14F-4D97-AF65-F5344CB8AC3E}">
        <p14:creationId xmlns:p14="http://schemas.microsoft.com/office/powerpoint/2010/main" val="647101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smtClean="0">
                <a:solidFill>
                  <a:schemeClr val="tx2">
                    <a:lumMod val="75000"/>
                  </a:schemeClr>
                </a:solidFill>
                <a:latin typeface="Baskerville Old Face" panose="02020602080505020303" pitchFamily="18" charset="0"/>
              </a:rPr>
              <a:t>U.S. Residency - Immigration</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lgn="ctr" defTabSz="233679">
              <a:buNone/>
              <a:defRPr sz="3200"/>
            </a:pPr>
            <a:r>
              <a:rPr lang="en-US" sz="2000" dirty="0"/>
              <a:t>VISAS:</a:t>
            </a:r>
          </a:p>
          <a:p>
            <a:pPr marL="0" indent="0" algn="ctr" defTabSz="233679">
              <a:buNone/>
              <a:defRPr sz="3200"/>
            </a:pPr>
            <a:endParaRPr lang="en-US" sz="2000" dirty="0"/>
          </a:p>
          <a:p>
            <a:pPr marL="0" indent="0" algn="ctr" defTabSz="233679">
              <a:buNone/>
              <a:defRPr sz="3200"/>
            </a:pPr>
            <a:endParaRPr lang="en-US" sz="2000" dirty="0"/>
          </a:p>
          <a:p>
            <a:pPr marL="0" indent="0" algn="ctr" defTabSz="233679">
              <a:buNone/>
              <a:defRPr sz="3200"/>
            </a:pPr>
            <a:r>
              <a:rPr lang="en-US" sz="2000" dirty="0"/>
              <a:t>1 * IMMIGRATION: crossing the border: The Do's &amp; Don’ts</a:t>
            </a:r>
          </a:p>
          <a:p>
            <a:pPr marL="0" indent="0" algn="ctr" defTabSz="233679">
              <a:buNone/>
              <a:defRPr sz="3200"/>
            </a:pPr>
            <a:r>
              <a:rPr lang="en-US" sz="2000" dirty="0" smtClean="0"/>
              <a:t>B-1 </a:t>
            </a:r>
            <a:r>
              <a:rPr lang="en-US" sz="2000" dirty="0"/>
              <a:t>visa process for 3</a:t>
            </a:r>
            <a:r>
              <a:rPr lang="en-US" sz="2000" baseline="30000" dirty="0"/>
              <a:t>rd</a:t>
            </a:r>
            <a:r>
              <a:rPr lang="en-US" sz="2000" dirty="0"/>
              <a:t>/4</a:t>
            </a:r>
            <a:r>
              <a:rPr lang="en-US" sz="2000" baseline="30000" dirty="0"/>
              <a:t>th</a:t>
            </a:r>
            <a:r>
              <a:rPr lang="en-US" sz="2000" dirty="0"/>
              <a:t> year</a:t>
            </a:r>
          </a:p>
          <a:p>
            <a:pPr marL="0" indent="0" algn="ctr" defTabSz="233679">
              <a:buNone/>
              <a:defRPr sz="3200"/>
            </a:pPr>
            <a:r>
              <a:rPr lang="en-US" sz="2000" dirty="0" smtClean="0"/>
              <a:t>J-1 </a:t>
            </a:r>
            <a:r>
              <a:rPr lang="en-US" sz="2000" dirty="0"/>
              <a:t>for Residency</a:t>
            </a:r>
          </a:p>
          <a:p>
            <a:pPr marL="0" indent="0" algn="ctr" defTabSz="233679">
              <a:buNone/>
              <a:defRPr sz="3200"/>
            </a:pPr>
            <a:r>
              <a:rPr lang="en-US" sz="2000" dirty="0" smtClean="0"/>
              <a:t>H1-B </a:t>
            </a:r>
            <a:r>
              <a:rPr lang="en-US" sz="2000" dirty="0"/>
              <a:t>for Residency – very few of these</a:t>
            </a:r>
          </a:p>
          <a:p>
            <a:pPr marL="0" indent="0" algn="ctr">
              <a:buNone/>
            </a:pPr>
            <a:r>
              <a:rPr lang="en-US" sz="2400" dirty="0"/>
              <a:t>2 *NEXUS PROGRAM  </a:t>
            </a:r>
          </a:p>
          <a:p>
            <a:r>
              <a:rPr lang="en-US" sz="2000" dirty="0" smtClean="0">
                <a:hlinkClick r:id="rId4"/>
              </a:rPr>
              <a:t>http</a:t>
            </a:r>
            <a:r>
              <a:rPr lang="en-US" sz="2000" dirty="0">
                <a:hlinkClick r:id="rId4"/>
              </a:rPr>
              <a:t>://www.cbp.gov/travel/trusted-traveler-programs/nexus</a:t>
            </a:r>
            <a:r>
              <a:rPr lang="en-US" sz="2000" dirty="0"/>
              <a:t> </a:t>
            </a:r>
          </a:p>
          <a:p>
            <a:r>
              <a:rPr lang="en-US" sz="2000" dirty="0" smtClean="0">
                <a:hlinkClick r:id="rId5"/>
              </a:rPr>
              <a:t>http</a:t>
            </a:r>
            <a:r>
              <a:rPr lang="en-US" sz="2000" dirty="0">
                <a:hlinkClick r:id="rId5"/>
              </a:rPr>
              <a:t>://www.cbsa-asfc.gc.ca/prog/nexus/menu-eng.html</a:t>
            </a:r>
            <a:endParaRPr lang="en-US" sz="2000" dirty="0"/>
          </a:p>
          <a:p>
            <a:pPr>
              <a:buClrTx/>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1498" y="2378584"/>
            <a:ext cx="3249062" cy="974719"/>
          </a:xfrm>
          <a:prstGeom prst="rect">
            <a:avLst/>
          </a:prstGeom>
        </p:spPr>
      </p:pic>
      <p:pic>
        <p:nvPicPr>
          <p:cNvPr id="7" name="Picture 4" descr="http://www.cbsa-asfc.gc.ca/prog/nexus/images/nexuss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4075" y="2410327"/>
            <a:ext cx="9334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UCLogo_WHITE.eps"/>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901106" y="30070"/>
            <a:ext cx="2529845" cy="1066638"/>
          </a:xfrm>
          <a:prstGeom prst="rect">
            <a:avLst/>
          </a:prstGeom>
        </p:spPr>
      </p:pic>
    </p:spTree>
    <p:extLst>
      <p:ext uri="{BB962C8B-B14F-4D97-AF65-F5344CB8AC3E}">
        <p14:creationId xmlns:p14="http://schemas.microsoft.com/office/powerpoint/2010/main" val="873441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smtClean="0">
                <a:solidFill>
                  <a:schemeClr val="tx2">
                    <a:lumMod val="75000"/>
                  </a:schemeClr>
                </a:solidFill>
                <a:latin typeface="Baskerville Old Face" panose="02020602080505020303" pitchFamily="18" charset="0"/>
              </a:rPr>
              <a:t>Canada Issues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buNone/>
            </a:pPr>
            <a:r>
              <a:rPr lang="en-US" sz="2000" b="1" dirty="0"/>
              <a:t>P</a:t>
            </a:r>
            <a:r>
              <a:rPr lang="en-US" sz="2000" b="1" dirty="0" smtClean="0"/>
              <a:t>rovincial </a:t>
            </a:r>
            <a:r>
              <a:rPr lang="en-US" sz="2000" b="1" dirty="0"/>
              <a:t>international medical graduate </a:t>
            </a:r>
            <a:r>
              <a:rPr lang="en-US" sz="2000" b="1" dirty="0" smtClean="0"/>
              <a:t>programs:</a:t>
            </a:r>
            <a:endParaRPr lang="en-US" sz="2000" b="1" dirty="0"/>
          </a:p>
          <a:p>
            <a:r>
              <a:rPr lang="en-US" sz="1800" dirty="0">
                <a:hlinkClick r:id="rId4"/>
              </a:rPr>
              <a:t>Alberta Clinical and Surgical Assistant Program</a:t>
            </a:r>
            <a:endParaRPr lang="en-US" sz="1800" dirty="0"/>
          </a:p>
          <a:p>
            <a:r>
              <a:rPr lang="en-US" sz="1800" dirty="0">
                <a:hlinkClick r:id="rId5"/>
              </a:rPr>
              <a:t>Alberta International Medical Graduate Program</a:t>
            </a:r>
            <a:endParaRPr lang="en-US" sz="1800" dirty="0"/>
          </a:p>
          <a:p>
            <a:r>
              <a:rPr lang="en-US" sz="1800" dirty="0">
                <a:hlinkClick r:id="rId6"/>
              </a:rPr>
              <a:t>Clinical Skills Assessment and Training Program</a:t>
            </a:r>
            <a:r>
              <a:rPr lang="en-US" sz="1800" dirty="0"/>
              <a:t> (Newfoundland and Labrador)</a:t>
            </a:r>
          </a:p>
          <a:p>
            <a:r>
              <a:rPr lang="en-US" sz="1800" dirty="0" err="1">
                <a:hlinkClick r:id="rId7"/>
              </a:rPr>
              <a:t>HealthForceOntario</a:t>
            </a:r>
            <a:r>
              <a:rPr lang="en-US" sz="1800" dirty="0">
                <a:hlinkClick r:id="rId7"/>
              </a:rPr>
              <a:t> Access Centre</a:t>
            </a:r>
            <a:endParaRPr lang="en-US" sz="1800" dirty="0"/>
          </a:p>
          <a:p>
            <a:r>
              <a:rPr lang="en-US" sz="1800" dirty="0">
                <a:hlinkClick r:id="rId8"/>
              </a:rPr>
              <a:t>IMG-BC Program</a:t>
            </a:r>
            <a:endParaRPr lang="en-US" sz="1800" dirty="0"/>
          </a:p>
          <a:p>
            <a:r>
              <a:rPr lang="en-US" sz="1800" dirty="0">
                <a:hlinkClick r:id="rId9"/>
              </a:rPr>
              <a:t>Medical Licensure Program for International Medical Graduates</a:t>
            </a:r>
            <a:r>
              <a:rPr lang="en-US" sz="1800" dirty="0"/>
              <a:t> (Manitoba)</a:t>
            </a:r>
          </a:p>
          <a:p>
            <a:r>
              <a:rPr lang="en-US" sz="1800" dirty="0">
                <a:hlinkClick r:id="rId10" tooltip="SIPPA"/>
              </a:rPr>
              <a:t>Saskatchewan International Physician Practice Assessment (SIPPA)</a:t>
            </a:r>
            <a:endParaRPr lang="en-US" sz="1800" dirty="0"/>
          </a:p>
          <a:p>
            <a:r>
              <a:rPr lang="en-US" sz="1800" dirty="0">
                <a:hlinkClick r:id="rId11"/>
              </a:rPr>
              <a:t>Touchstone Institute</a:t>
            </a:r>
            <a:r>
              <a:rPr lang="en-US" sz="1800" dirty="0"/>
              <a:t> (formerly Centre for the Evaluation of Health Professionals Educated Abroad (CEHPEA) (Ontario)</a:t>
            </a:r>
          </a:p>
          <a:p>
            <a:pPr marL="0" indent="0">
              <a:buClrTx/>
              <a:buNone/>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6" name="Picture 5" descr="AUCLogo_WHITE.eps"/>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855647" y="57162"/>
            <a:ext cx="2529845" cy="1066638"/>
          </a:xfrm>
          <a:prstGeom prst="rect">
            <a:avLst/>
          </a:prstGeom>
        </p:spPr>
      </p:pic>
    </p:spTree>
    <p:extLst>
      <p:ext uri="{BB962C8B-B14F-4D97-AF65-F5344CB8AC3E}">
        <p14:creationId xmlns:p14="http://schemas.microsoft.com/office/powerpoint/2010/main" val="4290705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smtClean="0">
                <a:solidFill>
                  <a:schemeClr val="tx2">
                    <a:lumMod val="75000"/>
                  </a:schemeClr>
                </a:solidFill>
                <a:latin typeface="Baskerville Old Face" panose="02020602080505020303" pitchFamily="18" charset="0"/>
              </a:rPr>
              <a:t>Canada Issues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lgn="ctr" defTabSz="233679">
              <a:buNone/>
              <a:defRPr sz="3200"/>
            </a:pPr>
            <a:r>
              <a:rPr lang="en-US" sz="2000" dirty="0" err="1" smtClean="0"/>
              <a:t>CaRMS</a:t>
            </a:r>
            <a:r>
              <a:rPr lang="en-US" sz="2000" dirty="0" smtClean="0"/>
              <a:t> Webinars</a:t>
            </a:r>
            <a:endParaRPr lang="en-US" sz="2000" dirty="0"/>
          </a:p>
          <a:p>
            <a:pPr defTabSz="233679">
              <a:defRPr sz="3200"/>
            </a:pPr>
            <a:r>
              <a:rPr lang="en-US" sz="2000" dirty="0" smtClean="0"/>
              <a:t>Applicants </a:t>
            </a:r>
            <a:r>
              <a:rPr lang="en-US" sz="2000" dirty="0"/>
              <a:t>can now access recordings of past application webinars by logging into </a:t>
            </a:r>
            <a:r>
              <a:rPr lang="en-US" sz="2000" dirty="0" err="1"/>
              <a:t>CaRMS</a:t>
            </a:r>
            <a:r>
              <a:rPr lang="en-US" sz="2000" dirty="0"/>
              <a:t> Online for step by step application process</a:t>
            </a:r>
            <a:r>
              <a:rPr lang="en-US" sz="2000" dirty="0" smtClean="0"/>
              <a:t>.</a:t>
            </a:r>
          </a:p>
          <a:p>
            <a:pPr marL="0" indent="0" defTabSz="233679">
              <a:buNone/>
              <a:defRPr sz="3200"/>
            </a:pPr>
            <a:endParaRPr lang="en-US" sz="2000" dirty="0" smtClean="0"/>
          </a:p>
          <a:p>
            <a:pPr defTabSz="233679">
              <a:defRPr sz="3200"/>
            </a:pPr>
            <a:r>
              <a:rPr lang="en-US" sz="2000" dirty="0" smtClean="0">
                <a:hlinkClick r:id="rId4"/>
              </a:rPr>
              <a:t>FAQs for IMGs</a:t>
            </a:r>
            <a:endParaRPr lang="en-US" sz="2000" dirty="0" smtClean="0"/>
          </a:p>
          <a:p>
            <a:pPr defTabSz="233679">
              <a:defRPr sz="3200"/>
            </a:pPr>
            <a:endParaRPr lang="en-US" sz="2000" dirty="0"/>
          </a:p>
          <a:p>
            <a:pPr defTabSz="233679">
              <a:defRPr sz="3200"/>
            </a:pPr>
            <a:r>
              <a:rPr lang="en-US" sz="2000" dirty="0" smtClean="0">
                <a:hlinkClick r:id="rId5"/>
              </a:rPr>
              <a:t>FAQs for </a:t>
            </a:r>
            <a:r>
              <a:rPr lang="en-US" sz="2000" dirty="0" err="1" smtClean="0">
                <a:hlinkClick r:id="rId5"/>
              </a:rPr>
              <a:t>CaRMS</a:t>
            </a:r>
            <a:r>
              <a:rPr lang="en-US" sz="2000" dirty="0" smtClean="0">
                <a:hlinkClick r:id="rId5"/>
              </a:rPr>
              <a:t> contract</a:t>
            </a:r>
            <a:endParaRPr lang="en-US" sz="2000" dirty="0"/>
          </a:p>
          <a:p>
            <a:pPr marL="0" indent="0">
              <a:buClrTx/>
              <a:buNone/>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6" name="Picture 5" descr="AUCLogo_WHITE.ep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70162" y="57162"/>
            <a:ext cx="2529845" cy="1066638"/>
          </a:xfrm>
          <a:prstGeom prst="rect">
            <a:avLst/>
          </a:prstGeom>
        </p:spPr>
      </p:pic>
    </p:spTree>
    <p:extLst>
      <p:ext uri="{BB962C8B-B14F-4D97-AF65-F5344CB8AC3E}">
        <p14:creationId xmlns:p14="http://schemas.microsoft.com/office/powerpoint/2010/main" val="2151291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smtClean="0">
                <a:solidFill>
                  <a:schemeClr val="tx2">
                    <a:lumMod val="75000"/>
                  </a:schemeClr>
                </a:solidFill>
                <a:latin typeface="Baskerville Old Face" panose="02020602080505020303" pitchFamily="18" charset="0"/>
              </a:rPr>
              <a:t>Questions?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buClrTx/>
              <a:buNone/>
            </a:pPr>
            <a:endParaRPr lang="en-US" sz="2000" dirty="0" smtClean="0">
              <a:latin typeface="Gill Sans MT" panose="020B0502020104020203" pitchFamily="34" charset="0"/>
              <a:cs typeface="Arial" panose="020B0604020202020204" pitchFamily="34" charset="0"/>
            </a:endParaRPr>
          </a:p>
          <a:p>
            <a:pPr marL="0" indent="0" algn="ctr">
              <a:buClrTx/>
              <a:buNone/>
            </a:pPr>
            <a:r>
              <a:rPr lang="en-US" sz="2800" dirty="0" smtClean="0">
                <a:latin typeface="Gill Sans MT" panose="020B0502020104020203" pitchFamily="34" charset="0"/>
                <a:cs typeface="Arial" panose="020B0604020202020204" pitchFamily="34" charset="0"/>
                <a:hlinkClick r:id="rId4"/>
              </a:rPr>
              <a:t>Office of Student Professional Development</a:t>
            </a:r>
            <a:endParaRPr lang="en-US" sz="2800" dirty="0">
              <a:latin typeface="Gill Sans MT" panose="020B0502020104020203" pitchFamily="34" charset="0"/>
              <a:cs typeface="Arial" panose="020B0604020202020204" pitchFamily="34" charset="0"/>
            </a:endParaRPr>
          </a:p>
          <a:p>
            <a:pPr marL="0" indent="0">
              <a:buClrTx/>
              <a:buNone/>
            </a:pPr>
            <a:endParaRPr lang="en-US" sz="2000" dirty="0" smtClean="0">
              <a:latin typeface="Gill Sans MT" panose="020B0502020104020203" pitchFamily="34" charset="0"/>
              <a:cs typeface="Arial" panose="020B0604020202020204" pitchFamily="34" charset="0"/>
            </a:endParaRPr>
          </a:p>
          <a:p>
            <a:pPr marL="0" indent="0">
              <a:buClrTx/>
              <a:buNone/>
            </a:pPr>
            <a:endParaRPr lang="en-US" sz="2000" dirty="0">
              <a:latin typeface="Gill Sans MT" panose="020B0502020104020203" pitchFamily="34" charset="0"/>
              <a:cs typeface="Arial" panose="020B0604020202020204" pitchFamily="34" charset="0"/>
            </a:endParaRPr>
          </a:p>
          <a:p>
            <a:pPr marL="0" indent="0">
              <a:buNone/>
            </a:pPr>
            <a:r>
              <a:rPr lang="en-US" sz="1600" b="1" dirty="0"/>
              <a:t>Eduardo Lopez,</a:t>
            </a:r>
            <a:endParaRPr lang="en-US" sz="1600" dirty="0"/>
          </a:p>
          <a:p>
            <a:pPr marL="0" indent="0">
              <a:buNone/>
            </a:pPr>
            <a:r>
              <a:rPr lang="en-US" sz="1600" dirty="0"/>
              <a:t>Professional Development Advisor</a:t>
            </a:r>
          </a:p>
          <a:p>
            <a:pPr marL="0" indent="0">
              <a:buNone/>
            </a:pPr>
            <a:r>
              <a:rPr lang="en-US" sz="1200" dirty="0"/>
              <a:t> </a:t>
            </a:r>
          </a:p>
          <a:p>
            <a:pPr marL="0" indent="0">
              <a:buNone/>
            </a:pPr>
            <a:r>
              <a:rPr lang="en-US" sz="1200" b="1" dirty="0"/>
              <a:t>American University of the Caribbean School of Medicine</a:t>
            </a:r>
            <a:endParaRPr lang="en-US" sz="1200" dirty="0"/>
          </a:p>
          <a:p>
            <a:pPr marL="0" indent="0">
              <a:buNone/>
            </a:pPr>
            <a:r>
              <a:rPr lang="en-US" sz="1200" dirty="0"/>
              <a:t>901 Ponce de Leon Blvd, Suite 700</a:t>
            </a:r>
          </a:p>
          <a:p>
            <a:pPr marL="0" indent="0">
              <a:buNone/>
            </a:pPr>
            <a:r>
              <a:rPr lang="en-US" sz="1200" dirty="0"/>
              <a:t>Coral Gables, FL 33134</a:t>
            </a:r>
          </a:p>
          <a:p>
            <a:pPr marL="0" indent="0">
              <a:buNone/>
            </a:pPr>
            <a:r>
              <a:rPr lang="en-US" sz="1200" dirty="0"/>
              <a:t>Direct Line: 305-569-8854</a:t>
            </a:r>
          </a:p>
          <a:p>
            <a:pPr marL="0" indent="0">
              <a:buNone/>
            </a:pPr>
            <a:r>
              <a:rPr lang="en-US" sz="1200" dirty="0"/>
              <a:t>Extension: 305-446-0600, ext. 4078854</a:t>
            </a:r>
          </a:p>
          <a:p>
            <a:pPr marL="0" indent="0">
              <a:buNone/>
            </a:pPr>
            <a:r>
              <a:rPr lang="en-US" sz="1200" dirty="0"/>
              <a:t>Email: </a:t>
            </a:r>
            <a:r>
              <a:rPr lang="en-US" sz="1200" u="sng" dirty="0">
                <a:hlinkClick r:id="rId5"/>
              </a:rPr>
              <a:t>elopez@aucmed.edu</a:t>
            </a:r>
            <a:endParaRPr lang="en-US" sz="1200" dirty="0"/>
          </a:p>
          <a:p>
            <a:pPr marL="0" indent="0">
              <a:buNone/>
            </a:pPr>
            <a:r>
              <a:rPr lang="en-US" sz="1200" dirty="0"/>
              <a:t>Website: </a:t>
            </a:r>
            <a:r>
              <a:rPr lang="en-US" sz="1200" u="sng" dirty="0" smtClean="0">
                <a:hlinkClick r:id="rId4"/>
              </a:rPr>
              <a:t>www.aucmed.edu</a:t>
            </a:r>
            <a:endParaRPr lang="en-US" sz="1200" dirty="0"/>
          </a:p>
          <a:p>
            <a:pPr marL="0" indent="0">
              <a:buClrTx/>
              <a:buNone/>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6" name="Picture 5" descr="AUCLogo_WHITE.ep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26619" y="57162"/>
            <a:ext cx="2529845" cy="1066638"/>
          </a:xfrm>
          <a:prstGeom prst="rect">
            <a:avLst/>
          </a:prstGeom>
        </p:spPr>
      </p:pic>
    </p:spTree>
    <p:extLst>
      <p:ext uri="{BB962C8B-B14F-4D97-AF65-F5344CB8AC3E}">
        <p14:creationId xmlns:p14="http://schemas.microsoft.com/office/powerpoint/2010/main" val="3450439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smtClean="0">
                <a:solidFill>
                  <a:schemeClr val="tx2">
                    <a:lumMod val="75000"/>
                  </a:schemeClr>
                </a:solidFill>
                <a:latin typeface="Baskerville Old Face" panose="02020602080505020303" pitchFamily="18" charset="0"/>
              </a:rPr>
              <a:t>CaRMS </a:t>
            </a:r>
            <a:r>
              <a:rPr lang="en-US" dirty="0" smtClean="0">
                <a:solidFill>
                  <a:schemeClr val="tx2">
                    <a:lumMod val="75000"/>
                  </a:schemeClr>
                </a:solidFill>
                <a:latin typeface="Baskerville Old Face" panose="02020602080505020303" pitchFamily="18" charset="0"/>
              </a:rPr>
              <a:t> 2018 R-1 Match Timeline</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lgn="ctr">
              <a:buNone/>
            </a:pPr>
            <a:r>
              <a:rPr lang="en-US" sz="2000" dirty="0"/>
              <a:t>MCC - PHYSICIANS APPLY</a:t>
            </a:r>
          </a:p>
          <a:p>
            <a:pPr algn="ctr"/>
            <a:r>
              <a:rPr lang="en-US" sz="2000" dirty="0"/>
              <a:t> ( www.mcc.ca ) </a:t>
            </a:r>
          </a:p>
          <a:p>
            <a:pPr algn="ctr"/>
            <a:r>
              <a:rPr lang="en-US" sz="2000" dirty="0"/>
              <a:t>( www.physicansapply.ca )</a:t>
            </a:r>
          </a:p>
          <a:p>
            <a:pPr algn="ctr"/>
            <a:r>
              <a:rPr lang="en-US" sz="2000" dirty="0"/>
              <a:t>(All exams which lead to licentiate from MCC)</a:t>
            </a:r>
          </a:p>
          <a:p>
            <a:r>
              <a:rPr lang="en-US" sz="2000" dirty="0"/>
              <a:t>The LMCC is a part of the Canadian Standard, the set of requirements for awarding a full license. Upon receiving their LMCC, candidates are also enrolled in the Canadian Medical Register.</a:t>
            </a:r>
          </a:p>
          <a:p>
            <a:pPr marL="0" indent="0">
              <a:buClrTx/>
              <a:buNone/>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498" y="2438401"/>
            <a:ext cx="2386690" cy="9149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291" y="2438401"/>
            <a:ext cx="2961710" cy="650031"/>
          </a:xfrm>
          <a:prstGeom prst="rect">
            <a:avLst/>
          </a:prstGeom>
        </p:spPr>
      </p:pic>
      <p:pic>
        <p:nvPicPr>
          <p:cNvPr id="8" name="Content Placeholder 5"/>
          <p:cNvPicPr>
            <a:picLocks noChangeAspect="1"/>
          </p:cNvPicPr>
          <p:nvPr/>
        </p:nvPicPr>
        <p:blipFill>
          <a:blip r:embed="rId6"/>
          <a:stretch>
            <a:fillRect/>
          </a:stretch>
        </p:blipFill>
        <p:spPr bwMode="auto">
          <a:xfrm>
            <a:off x="1541498" y="1873716"/>
            <a:ext cx="9198037" cy="458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6298"/>
            <a:ext cx="2386690" cy="914902"/>
          </a:xfrm>
          <a:prstGeom prst="rect">
            <a:avLst/>
          </a:prstGeom>
        </p:spPr>
      </p:pic>
      <p:pic>
        <p:nvPicPr>
          <p:cNvPr id="10" name="Picture 9" descr="AUCLogo_WHITE.ep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26450" y="57162"/>
            <a:ext cx="2529845" cy="1066638"/>
          </a:xfrm>
          <a:prstGeom prst="rect">
            <a:avLst/>
          </a:prstGeom>
        </p:spPr>
      </p:pic>
      <p:sp>
        <p:nvSpPr>
          <p:cNvPr id="105" name="TextBox 104"/>
          <p:cNvSpPr txBox="1"/>
          <p:nvPr/>
        </p:nvSpPr>
        <p:spPr>
          <a:xfrm>
            <a:off x="174171" y="304800"/>
            <a:ext cx="1685455" cy="522514"/>
          </a:xfrm>
          <a:prstGeom prst="rect">
            <a:avLst/>
          </a:prstGeom>
          <a:noFill/>
        </p:spPr>
        <p:txBody>
          <a:bodyPr wrap="square" rtlCol="0">
            <a:spAutoFit/>
          </a:bodyPr>
          <a:lstStyle/>
          <a:p>
            <a:endParaRPr lang="en-US" dirty="0"/>
          </a:p>
        </p:txBody>
      </p:sp>
      <p:pic>
        <p:nvPicPr>
          <p:cNvPr id="12" name="Content Placeholder 5"/>
          <p:cNvPicPr>
            <a:picLocks noChangeAspect="1"/>
          </p:cNvPicPr>
          <p:nvPr/>
        </p:nvPicPr>
        <p:blipFill>
          <a:blip r:embed="rId6"/>
          <a:stretch>
            <a:fillRect/>
          </a:stretch>
        </p:blipFill>
        <p:spPr bwMode="auto">
          <a:xfrm>
            <a:off x="1676400" y="1981200"/>
            <a:ext cx="8839200" cy="440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stretch>
            <a:fillRect/>
          </a:stretch>
        </p:blipFill>
        <p:spPr>
          <a:xfrm>
            <a:off x="1826450" y="2004110"/>
            <a:ext cx="8534400" cy="4429125"/>
          </a:xfrm>
          <a:prstGeom prst="rect">
            <a:avLst/>
          </a:prstGeom>
        </p:spPr>
      </p:pic>
    </p:spTree>
    <p:extLst>
      <p:ext uri="{BB962C8B-B14F-4D97-AF65-F5344CB8AC3E}">
        <p14:creationId xmlns:p14="http://schemas.microsoft.com/office/powerpoint/2010/main" val="2782801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err="1" smtClean="0">
                <a:solidFill>
                  <a:schemeClr val="tx2">
                    <a:lumMod val="75000"/>
                  </a:schemeClr>
                </a:solidFill>
                <a:latin typeface="Baskerville Old Face" panose="02020602080505020303" pitchFamily="18" charset="0"/>
              </a:rPr>
              <a:t>CaRMS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buNone/>
            </a:pPr>
            <a:r>
              <a:rPr lang="en-US" sz="2000" b="1" dirty="0"/>
              <a:t>R-1 Main Residency </a:t>
            </a:r>
            <a:r>
              <a:rPr lang="en-US" sz="2000" b="1" dirty="0" smtClean="0"/>
              <a:t>Match:</a:t>
            </a:r>
            <a:endParaRPr lang="en-US" sz="2000" b="1" dirty="0"/>
          </a:p>
          <a:p>
            <a:r>
              <a:rPr lang="en-US" sz="2000" dirty="0"/>
              <a:t>The R-1 Main Residency Match (R-1 match) for entry level postgraduate positions is </a:t>
            </a:r>
            <a:r>
              <a:rPr lang="en-US" sz="2000" dirty="0" err="1"/>
              <a:t>CaRMS</a:t>
            </a:r>
            <a:r>
              <a:rPr lang="en-US" sz="2000" dirty="0"/>
              <a:t>’ largest match. </a:t>
            </a:r>
            <a:r>
              <a:rPr lang="en-US" sz="2000" dirty="0" smtClean="0"/>
              <a:t>The </a:t>
            </a:r>
            <a:r>
              <a:rPr lang="en-US" sz="2000" dirty="0"/>
              <a:t>first iteration includes all graduating students and prior year graduates from Canada and the US who meet the basic eligibility criteria and have no prior postgraduate training in Canada or the US. It is also open to graduates from international medical schools (IMGs) who meet the basic criteria and have no prior postgraduate training in Canada or the US.</a:t>
            </a:r>
          </a:p>
          <a:p>
            <a:r>
              <a:rPr lang="en-US" sz="2000" dirty="0"/>
              <a:t>The second iteration includes positions and applicants not matched in the first iteration, as well as applicants with previous Canadian or US postgraduate training and other applicants who did not participate in the first iteration.</a:t>
            </a:r>
          </a:p>
          <a:p>
            <a:pPr>
              <a:buClrTx/>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6" name="Picture 5" descr="AUCLogo_WHITE.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7591" y="57162"/>
            <a:ext cx="2529845" cy="1066638"/>
          </a:xfrm>
          <a:prstGeom prst="rect">
            <a:avLst/>
          </a:prstGeom>
        </p:spPr>
      </p:pic>
    </p:spTree>
    <p:extLst>
      <p:ext uri="{BB962C8B-B14F-4D97-AF65-F5344CB8AC3E}">
        <p14:creationId xmlns:p14="http://schemas.microsoft.com/office/powerpoint/2010/main" val="978279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err="1" smtClean="0">
                <a:solidFill>
                  <a:schemeClr val="tx2">
                    <a:lumMod val="75000"/>
                  </a:schemeClr>
                </a:solidFill>
                <a:latin typeface="Baskerville Old Face" panose="02020602080505020303" pitchFamily="18" charset="0"/>
              </a:rPr>
              <a:t>CaRMS</a:t>
            </a:r>
            <a:r>
              <a:rPr lang="en-US" dirty="0" smtClean="0">
                <a:solidFill>
                  <a:schemeClr val="tx2">
                    <a:lumMod val="75000"/>
                  </a:schemeClr>
                </a:solidFill>
                <a:latin typeface="Baskerville Old Face" panose="02020602080505020303" pitchFamily="18" charset="0"/>
              </a:rPr>
              <a:t> Milestones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buNone/>
            </a:pPr>
            <a:r>
              <a:rPr lang="en-US" sz="1800" dirty="0" err="1"/>
              <a:t>CaRMS</a:t>
            </a:r>
            <a:r>
              <a:rPr lang="en-US" sz="1800" dirty="0"/>
              <a:t> match timelines provide a schedule of important dates (called milestones) to help you complete each phase of the application process in a timely fashion. Please note that these milestones are just recommendations, not deadlines. The only real deadline in the </a:t>
            </a:r>
            <a:r>
              <a:rPr lang="en-US" sz="1800" dirty="0" err="1"/>
              <a:t>CaRMS</a:t>
            </a:r>
            <a:r>
              <a:rPr lang="en-US" sz="1800" dirty="0"/>
              <a:t> schedule is the rank order list deadline – the date by which applicants must submit their ranked list of programs and programs must submit their ranked list of applicants. If you miss this deadline, you will be automatically withdrawn from the match.</a:t>
            </a:r>
            <a:endParaRPr lang="en-US" sz="1800" b="1" dirty="0" smtClean="0"/>
          </a:p>
          <a:p>
            <a:pPr>
              <a:buFontTx/>
              <a:buChar char="-"/>
            </a:pPr>
            <a:r>
              <a:rPr lang="en-US" sz="1800" b="1" dirty="0" smtClean="0">
                <a:hlinkClick r:id="rId4"/>
              </a:rPr>
              <a:t>R-1 Main Residency Match (R-1 match) – First iteration</a:t>
            </a:r>
            <a:endParaRPr lang="en-US" sz="1800" b="1" dirty="0" smtClean="0"/>
          </a:p>
          <a:p>
            <a:pPr>
              <a:buFontTx/>
              <a:buChar char="-"/>
            </a:pPr>
            <a:r>
              <a:rPr lang="en-US" sz="1800" b="1" dirty="0">
                <a:hlinkClick r:id="rId5"/>
              </a:rPr>
              <a:t>R-1 Main Residency Match (R-1 match) </a:t>
            </a:r>
            <a:r>
              <a:rPr lang="en-US" sz="1800" b="1" dirty="0" smtClean="0">
                <a:hlinkClick r:id="rId5"/>
              </a:rPr>
              <a:t>– </a:t>
            </a:r>
            <a:r>
              <a:rPr lang="en-US" sz="1800" b="1" dirty="0">
                <a:hlinkClick r:id="rId5"/>
              </a:rPr>
              <a:t>Second iteration</a:t>
            </a:r>
            <a:endParaRPr lang="en-US" sz="1800" dirty="0" smtClean="0"/>
          </a:p>
          <a:p>
            <a:pPr>
              <a:buClrTx/>
            </a:pPr>
            <a:r>
              <a:rPr lang="en-US" sz="2000" b="1" dirty="0" smtClean="0">
                <a:hlinkClick r:id="rId6"/>
              </a:rPr>
              <a:t>R-1 </a:t>
            </a:r>
            <a:r>
              <a:rPr lang="en-US" sz="2000" b="1" dirty="0">
                <a:hlinkClick r:id="rId6"/>
              </a:rPr>
              <a:t>Main Residency </a:t>
            </a:r>
            <a:r>
              <a:rPr lang="en-US" sz="2000" b="1" dirty="0" smtClean="0">
                <a:hlinkClick r:id="rId6"/>
              </a:rPr>
              <a:t>Match – Post-match for unmatched applicants</a:t>
            </a:r>
            <a:endParaRPr lang="en-US" sz="2000" b="1" dirty="0" smtClean="0"/>
          </a:p>
          <a:p>
            <a:pPr>
              <a:buClrTx/>
            </a:pPr>
            <a:r>
              <a:rPr lang="en-US" sz="2000" b="1" dirty="0">
                <a:hlinkClick r:id="rId7"/>
              </a:rPr>
              <a:t>R-1 Main Residency Match (R-1 match) </a:t>
            </a:r>
            <a:r>
              <a:rPr lang="en-US" sz="2000" b="1" dirty="0" smtClean="0">
                <a:hlinkClick r:id="rId7"/>
              </a:rPr>
              <a:t>– 2018 Match</a:t>
            </a:r>
            <a:r>
              <a:rPr lang="en-US" sz="2000" b="1" dirty="0" smtClean="0"/>
              <a:t>  </a:t>
            </a: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6" name="Picture 5" descr="AUCLogo_WHITE.eps"/>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826619" y="57162"/>
            <a:ext cx="2529845" cy="1066638"/>
          </a:xfrm>
          <a:prstGeom prst="rect">
            <a:avLst/>
          </a:prstGeom>
        </p:spPr>
      </p:pic>
    </p:spTree>
    <p:extLst>
      <p:ext uri="{BB962C8B-B14F-4D97-AF65-F5344CB8AC3E}">
        <p14:creationId xmlns:p14="http://schemas.microsoft.com/office/powerpoint/2010/main" val="1421141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err="1" smtClean="0">
                <a:solidFill>
                  <a:schemeClr val="tx2">
                    <a:lumMod val="75000"/>
                  </a:schemeClr>
                </a:solidFill>
                <a:latin typeface="Baskerville Old Face" panose="02020602080505020303" pitchFamily="18" charset="0"/>
              </a:rPr>
              <a:t>CaRMS</a:t>
            </a:r>
            <a:r>
              <a:rPr lang="en-US" dirty="0" smtClean="0">
                <a:solidFill>
                  <a:schemeClr val="tx2">
                    <a:lumMod val="75000"/>
                  </a:schemeClr>
                </a:solidFill>
                <a:latin typeface="Baskerville Old Face" panose="02020602080505020303" pitchFamily="18" charset="0"/>
              </a:rPr>
              <a:t> Documents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buNone/>
            </a:pPr>
            <a:r>
              <a:rPr lang="en-US" sz="1800" b="1" dirty="0" smtClean="0"/>
              <a:t>There are several </a:t>
            </a:r>
            <a:r>
              <a:rPr lang="en-US" sz="1800" b="1" dirty="0" smtClean="0">
                <a:hlinkClick r:id="rId4"/>
              </a:rPr>
              <a:t>documents</a:t>
            </a:r>
            <a:r>
              <a:rPr lang="en-US" sz="1800" b="1" dirty="0" smtClean="0"/>
              <a:t> that make up a </a:t>
            </a:r>
            <a:r>
              <a:rPr lang="en-US" sz="1800" b="1" dirty="0" err="1" smtClean="0"/>
              <a:t>CaRMS</a:t>
            </a:r>
            <a:r>
              <a:rPr lang="en-US" sz="1800" b="1" dirty="0" smtClean="0"/>
              <a:t> residency Application:</a:t>
            </a:r>
          </a:p>
          <a:p>
            <a:pPr marL="0" indent="0">
              <a:buNone/>
            </a:pPr>
            <a:endParaRPr lang="en-US" sz="1800" b="1" dirty="0"/>
          </a:p>
          <a:p>
            <a:pPr>
              <a:buFontTx/>
              <a:buChar char="-"/>
            </a:pPr>
            <a:r>
              <a:rPr lang="en-US" sz="1800" b="1" dirty="0" smtClean="0">
                <a:hlinkClick r:id="rId5"/>
              </a:rPr>
              <a:t>Medical school transcript</a:t>
            </a:r>
            <a:endParaRPr lang="en-US" sz="1800" b="1" dirty="0" smtClean="0"/>
          </a:p>
          <a:p>
            <a:pPr>
              <a:buFontTx/>
              <a:buChar char="-"/>
            </a:pPr>
            <a:r>
              <a:rPr lang="en-US" sz="1800" b="1" dirty="0" smtClean="0">
                <a:hlinkClick r:id="rId6"/>
              </a:rPr>
              <a:t>Medical Student Performance Record (MSPR) </a:t>
            </a:r>
            <a:r>
              <a:rPr lang="en-US" sz="1800" b="1" dirty="0" smtClean="0"/>
              <a:t>also known as Dean’s letter</a:t>
            </a:r>
          </a:p>
          <a:p>
            <a:pPr>
              <a:buFontTx/>
              <a:buChar char="-"/>
            </a:pPr>
            <a:r>
              <a:rPr lang="en-US" sz="1800" b="1" dirty="0" smtClean="0">
                <a:hlinkClick r:id="rId7"/>
              </a:rPr>
              <a:t>Canadian citizenship documents</a:t>
            </a:r>
            <a:endParaRPr lang="en-US" sz="1800" b="1" dirty="0" smtClean="0"/>
          </a:p>
          <a:p>
            <a:pPr>
              <a:buFontTx/>
              <a:buChar char="-"/>
            </a:pPr>
            <a:r>
              <a:rPr lang="en-US" sz="1800" b="1" dirty="0" smtClean="0">
                <a:hlinkClick r:id="rId8"/>
              </a:rPr>
              <a:t>Letters of Reference</a:t>
            </a:r>
            <a:endParaRPr lang="en-US" sz="1800" b="1" dirty="0" smtClean="0"/>
          </a:p>
          <a:p>
            <a:pPr>
              <a:buFontTx/>
              <a:buChar char="-"/>
            </a:pPr>
            <a:r>
              <a:rPr lang="en-US" sz="1800" b="1" dirty="0" smtClean="0">
                <a:hlinkClick r:id="rId9"/>
              </a:rPr>
              <a:t>Personal Letters</a:t>
            </a:r>
            <a:endParaRPr lang="en-US" sz="1800" b="1" dirty="0" smtClean="0"/>
          </a:p>
          <a:p>
            <a:pPr>
              <a:buFontTx/>
              <a:buChar char="-"/>
            </a:pPr>
            <a:r>
              <a:rPr lang="en-US" sz="1800" b="1" dirty="0" smtClean="0">
                <a:hlinkClick r:id="rId10"/>
              </a:rPr>
              <a:t>Photograph</a:t>
            </a:r>
            <a:endParaRPr lang="en-US" sz="1800" b="1" dirty="0" smtClean="0"/>
          </a:p>
          <a:p>
            <a:pPr>
              <a:buFontTx/>
              <a:buChar char="-"/>
            </a:pPr>
            <a:r>
              <a:rPr lang="en-US" sz="1800" b="1" dirty="0" smtClean="0">
                <a:hlinkClick r:id="rId11"/>
              </a:rPr>
              <a:t>Examinations and Assessments</a:t>
            </a:r>
            <a:r>
              <a:rPr lang="en-US" sz="1800" b="1" dirty="0" smtClean="0"/>
              <a:t> (USMLE, MCCEE, NAC-OSCE)</a:t>
            </a:r>
          </a:p>
          <a:p>
            <a:pPr>
              <a:buFontTx/>
              <a:buChar char="-"/>
            </a:pPr>
            <a:r>
              <a:rPr lang="en-US" sz="1800" b="1" dirty="0" smtClean="0">
                <a:hlinkClick r:id="rId12"/>
              </a:rPr>
              <a:t>Extra documents</a:t>
            </a:r>
            <a:endParaRPr lang="en-US" sz="1800" b="1" dirty="0" smtClean="0"/>
          </a:p>
          <a:p>
            <a:pPr>
              <a:buFontTx/>
              <a:buChar char="-"/>
            </a:pPr>
            <a:endParaRPr lang="en-US" sz="1800" b="1" dirty="0" smtClean="0"/>
          </a:p>
          <a:p>
            <a:pPr>
              <a:buFontTx/>
              <a:buChar char="-"/>
            </a:pPr>
            <a:endParaRPr lang="en-US" sz="1800" dirty="0"/>
          </a:p>
          <a:p>
            <a:pPr>
              <a:buClrTx/>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6" name="Picture 5" descr="AUCLogo_WHITE.eps"/>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870161" y="57162"/>
            <a:ext cx="2529845" cy="1066638"/>
          </a:xfrm>
          <a:prstGeom prst="rect">
            <a:avLst/>
          </a:prstGeom>
        </p:spPr>
      </p:pic>
    </p:spTree>
    <p:extLst>
      <p:ext uri="{BB962C8B-B14F-4D97-AF65-F5344CB8AC3E}">
        <p14:creationId xmlns:p14="http://schemas.microsoft.com/office/powerpoint/2010/main" val="1075046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err="1" smtClean="0">
                <a:solidFill>
                  <a:schemeClr val="tx2">
                    <a:lumMod val="75000"/>
                  </a:schemeClr>
                </a:solidFill>
                <a:latin typeface="Baskerville Old Face" panose="02020602080505020303" pitchFamily="18" charset="0"/>
              </a:rPr>
              <a:t>CaRMS</a:t>
            </a:r>
            <a:r>
              <a:rPr lang="en-US" dirty="0" smtClean="0">
                <a:solidFill>
                  <a:schemeClr val="tx2">
                    <a:lumMod val="75000"/>
                  </a:schemeClr>
                </a:solidFill>
                <a:latin typeface="Baskerville Old Face" panose="02020602080505020303" pitchFamily="18" charset="0"/>
              </a:rPr>
              <a:t> Examinations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lgn="ctr" defTabSz="233679">
              <a:buNone/>
              <a:defRPr sz="3200"/>
            </a:pPr>
            <a:r>
              <a:rPr lang="en-US" sz="2000" dirty="0"/>
              <a:t>Pathway to Canada:</a:t>
            </a:r>
          </a:p>
          <a:p>
            <a:pPr marL="0" indent="0" defTabSz="233679">
              <a:buNone/>
              <a:defRPr sz="3200"/>
            </a:pPr>
            <a:endParaRPr lang="en-US" sz="2000" dirty="0"/>
          </a:p>
          <a:p>
            <a:pPr defTabSz="233679">
              <a:defRPr sz="3200"/>
            </a:pPr>
            <a:r>
              <a:rPr lang="en-US" sz="2000" dirty="0" smtClean="0"/>
              <a:t>USMLE Step 1 – Step 2CK – Step 2CS </a:t>
            </a:r>
          </a:p>
          <a:p>
            <a:pPr defTabSz="233679">
              <a:defRPr sz="3200"/>
            </a:pPr>
            <a:endParaRPr lang="en-US" sz="2000" dirty="0" smtClean="0"/>
          </a:p>
          <a:p>
            <a:pPr defTabSz="233679">
              <a:defRPr sz="3200"/>
            </a:pPr>
            <a:r>
              <a:rPr lang="en-US" sz="2000" dirty="0" smtClean="0">
                <a:hlinkClick r:id="rId4"/>
              </a:rPr>
              <a:t>MCCEE</a:t>
            </a:r>
            <a:r>
              <a:rPr lang="en-US" sz="2000" dirty="0" smtClean="0"/>
              <a:t> </a:t>
            </a:r>
            <a:r>
              <a:rPr lang="en-US" sz="2000" dirty="0"/>
              <a:t>- </a:t>
            </a:r>
            <a:r>
              <a:rPr lang="en-US" sz="2000" dirty="0">
                <a:hlinkClick r:id="rId5"/>
              </a:rPr>
              <a:t>NAC</a:t>
            </a:r>
            <a:r>
              <a:rPr lang="en-US" sz="2000" dirty="0"/>
              <a:t> /RESIDENCY/ </a:t>
            </a:r>
            <a:r>
              <a:rPr lang="en-US" sz="2000" dirty="0" smtClean="0">
                <a:hlinkClick r:id="rId6"/>
              </a:rPr>
              <a:t>MCCQ1</a:t>
            </a:r>
            <a:r>
              <a:rPr lang="en-US" sz="2000" dirty="0" smtClean="0"/>
              <a:t> </a:t>
            </a:r>
            <a:r>
              <a:rPr lang="en-US" sz="2000" dirty="0"/>
              <a:t>- </a:t>
            </a:r>
            <a:r>
              <a:rPr lang="en-US" sz="2000" dirty="0">
                <a:hlinkClick r:id="rId7"/>
              </a:rPr>
              <a:t>MCCQ2</a:t>
            </a:r>
            <a:r>
              <a:rPr lang="en-US" sz="2000" dirty="0"/>
              <a:t> </a:t>
            </a:r>
          </a:p>
          <a:p>
            <a:pPr marL="0" indent="0" defTabSz="233679">
              <a:buNone/>
              <a:defRPr sz="3200"/>
            </a:pPr>
            <a:endParaRPr lang="en-US" sz="2000" dirty="0"/>
          </a:p>
          <a:p>
            <a:pPr defTabSz="233679">
              <a:defRPr sz="3200"/>
            </a:pPr>
            <a:r>
              <a:rPr lang="en-US" sz="2000" dirty="0" smtClean="0"/>
              <a:t>2019 </a:t>
            </a:r>
            <a:r>
              <a:rPr lang="en-US" sz="2000" dirty="0"/>
              <a:t>exam changes : no MCCEE - MCCQ1 &amp; NAC only.</a:t>
            </a:r>
          </a:p>
          <a:p>
            <a:pPr marL="0" indent="0">
              <a:buClrTx/>
              <a:buNone/>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99" y="1047085"/>
            <a:ext cx="2256144" cy="1219716"/>
          </a:xfrm>
          <a:prstGeom prst="rect">
            <a:avLst/>
          </a:prstGeom>
          <a:solidFill>
            <a:schemeClr val="tx2">
              <a:alpha val="9000"/>
            </a:schemeClr>
          </a:solidFill>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0735" y="1066298"/>
            <a:ext cx="2191265" cy="1306199"/>
          </a:xfrm>
          <a:prstGeom prst="rect">
            <a:avLst/>
          </a:prstGeom>
        </p:spPr>
      </p:pic>
      <p:pic>
        <p:nvPicPr>
          <p:cNvPr id="8" name="Picture 7" descr="AUCLogo_WHITE.eps"/>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76349" y="57162"/>
            <a:ext cx="2529845" cy="1066638"/>
          </a:xfrm>
          <a:prstGeom prst="rect">
            <a:avLst/>
          </a:prstGeom>
        </p:spPr>
      </p:pic>
    </p:spTree>
    <p:extLst>
      <p:ext uri="{BB962C8B-B14F-4D97-AF65-F5344CB8AC3E}">
        <p14:creationId xmlns:p14="http://schemas.microsoft.com/office/powerpoint/2010/main" val="2307724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err="1" smtClean="0">
                <a:solidFill>
                  <a:schemeClr val="tx2">
                    <a:lumMod val="75000"/>
                  </a:schemeClr>
                </a:solidFill>
                <a:latin typeface="Baskerville Old Face" panose="02020602080505020303" pitchFamily="18" charset="0"/>
              </a:rPr>
              <a:t>CaRMS</a:t>
            </a:r>
            <a:r>
              <a:rPr lang="en-US" dirty="0" smtClean="0">
                <a:solidFill>
                  <a:schemeClr val="tx2">
                    <a:lumMod val="75000"/>
                  </a:schemeClr>
                </a:solidFill>
                <a:latin typeface="Baskerville Old Face" panose="02020602080505020303" pitchFamily="18" charset="0"/>
              </a:rPr>
              <a:t> Examinations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lgn="ctr" defTabSz="257047">
              <a:buNone/>
              <a:defRPr sz="3520"/>
            </a:pPr>
            <a:r>
              <a:rPr lang="en-US" sz="2000" dirty="0"/>
              <a:t>Applying to the MCCEE</a:t>
            </a:r>
          </a:p>
          <a:p>
            <a:pPr defTabSz="257047">
              <a:defRPr sz="3520"/>
            </a:pPr>
            <a:r>
              <a:rPr lang="en-US" sz="2000" dirty="0" smtClean="0"/>
              <a:t>Candidates </a:t>
            </a:r>
            <a:r>
              <a:rPr lang="en-US" sz="2000" dirty="0"/>
              <a:t>can apply to the MCCEE at any time through their </a:t>
            </a:r>
            <a:r>
              <a:rPr lang="en-US" sz="2000" dirty="0">
                <a:hlinkClick r:id="rId4"/>
              </a:rPr>
              <a:t>physiciansapply.ca</a:t>
            </a:r>
            <a:r>
              <a:rPr lang="en-US" sz="2000" dirty="0"/>
              <a:t> account 20 months prior to </a:t>
            </a:r>
            <a:r>
              <a:rPr lang="en-US" sz="2000" dirty="0" smtClean="0"/>
              <a:t>graduation.</a:t>
            </a:r>
          </a:p>
          <a:p>
            <a:pPr defTabSz="257047">
              <a:defRPr sz="3520"/>
            </a:pPr>
            <a:r>
              <a:rPr lang="en-US" sz="2000" dirty="0" smtClean="0"/>
              <a:t>Timing </a:t>
            </a:r>
            <a:r>
              <a:rPr lang="en-US" sz="2000" dirty="0"/>
              <a:t>of MCCEE and NAC examination for candidates seeking a residency position on July 1, </a:t>
            </a:r>
            <a:r>
              <a:rPr lang="en-US" sz="2000" dirty="0" smtClean="0"/>
              <a:t>2017</a:t>
            </a:r>
            <a:endParaRPr lang="en-US" sz="2000" dirty="0"/>
          </a:p>
          <a:p>
            <a:r>
              <a:rPr lang="en-US" sz="2000" dirty="0" smtClean="0"/>
              <a:t>Candidates </a:t>
            </a:r>
            <a:r>
              <a:rPr lang="en-US" sz="2000" dirty="0"/>
              <a:t>graduating in spring 2017 will be able to apply for the MCCEE 20 months before their graduation date. </a:t>
            </a:r>
          </a:p>
          <a:p>
            <a:r>
              <a:rPr lang="en-US" sz="2000" dirty="0"/>
              <a:t>Once </a:t>
            </a:r>
            <a:r>
              <a:rPr lang="en-US" sz="2000" dirty="0" smtClean="0"/>
              <a:t>the </a:t>
            </a:r>
            <a:r>
              <a:rPr lang="en-US" sz="2000" dirty="0"/>
              <a:t>application to the MCCEE is accepted, these candidates must take the MCCEE by the March 2016 session. </a:t>
            </a:r>
          </a:p>
          <a:p>
            <a:r>
              <a:rPr lang="en-US" sz="2000" dirty="0"/>
              <a:t>Candidates who have taken the MCCEE in March 2016 or earlier and who have received a pass result can apply for the September 2016 NAC examination in spring 2016.</a:t>
            </a:r>
          </a:p>
          <a:p>
            <a:pPr defTabSz="257047">
              <a:defRPr sz="3520"/>
            </a:pPr>
            <a:endParaRPr lang="en-US" sz="2000" dirty="0"/>
          </a:p>
          <a:p>
            <a:pPr marL="0" indent="0">
              <a:buClrTx/>
              <a:buNone/>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23951"/>
            <a:ext cx="2590800" cy="1085850"/>
          </a:xfrm>
          <a:prstGeom prst="rect">
            <a:avLst/>
          </a:prstGeom>
        </p:spPr>
      </p:pic>
      <p:pic>
        <p:nvPicPr>
          <p:cNvPr id="7" name="Picture 6" descr="AUCLogo_WHITE.ep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26619" y="28487"/>
            <a:ext cx="2529845" cy="1066638"/>
          </a:xfrm>
          <a:prstGeom prst="rect">
            <a:avLst/>
          </a:prstGeom>
        </p:spPr>
      </p:pic>
    </p:spTree>
    <p:extLst>
      <p:ext uri="{BB962C8B-B14F-4D97-AF65-F5344CB8AC3E}">
        <p14:creationId xmlns:p14="http://schemas.microsoft.com/office/powerpoint/2010/main" val="1411216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err="1" smtClean="0">
                <a:solidFill>
                  <a:schemeClr val="tx2">
                    <a:lumMod val="75000"/>
                  </a:schemeClr>
                </a:solidFill>
                <a:latin typeface="Baskerville Old Face" panose="02020602080505020303" pitchFamily="18" charset="0"/>
              </a:rPr>
              <a:t>CaRMS</a:t>
            </a:r>
            <a:r>
              <a:rPr lang="en-US" dirty="0" smtClean="0">
                <a:solidFill>
                  <a:schemeClr val="tx2">
                    <a:lumMod val="75000"/>
                  </a:schemeClr>
                </a:solidFill>
                <a:latin typeface="Baskerville Old Face" panose="02020602080505020303" pitchFamily="18" charset="0"/>
              </a:rPr>
              <a:t> Elective Clinical Rotations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r>
              <a:rPr lang="en-US" sz="2000" dirty="0" smtClean="0"/>
              <a:t>Elective </a:t>
            </a:r>
            <a:r>
              <a:rPr lang="en-US" sz="2000" dirty="0"/>
              <a:t>Portal for Canadian &amp; </a:t>
            </a:r>
            <a:r>
              <a:rPr lang="en-US" sz="2000" dirty="0" smtClean="0"/>
              <a:t>Visiting Students</a:t>
            </a:r>
            <a:endParaRPr lang="en-US" sz="2000" dirty="0"/>
          </a:p>
          <a:p>
            <a:pPr marL="0" indent="0">
              <a:buNone/>
            </a:pPr>
            <a:r>
              <a:rPr lang="en-US" sz="2000" dirty="0"/>
              <a:t>              </a:t>
            </a:r>
            <a:r>
              <a:rPr lang="en-US" sz="2000" dirty="0" smtClean="0">
                <a:hlinkClick r:id="rId4"/>
              </a:rPr>
              <a:t>www.afmcstudentportal.ca</a:t>
            </a:r>
            <a:endParaRPr lang="en-US" sz="2000" dirty="0" smtClean="0"/>
          </a:p>
          <a:p>
            <a:r>
              <a:rPr lang="en-US" sz="2000" dirty="0" smtClean="0"/>
              <a:t>It </a:t>
            </a:r>
            <a:r>
              <a:rPr lang="en-US" sz="2000" dirty="0"/>
              <a:t>should be noted that students interested in exploring options for visiting electives can search the AFMC Student Portal’s central database of visiting elective opportunities in Canada for free. There is a one-time fee applicable when students sign up to submit applications for visiting electives.</a:t>
            </a:r>
          </a:p>
          <a:p>
            <a:r>
              <a:rPr lang="en-US" sz="2000" b="1" dirty="0" smtClean="0"/>
              <a:t>VISITING IMG Restrictions: </a:t>
            </a:r>
            <a:r>
              <a:rPr lang="en-US" sz="2000" dirty="0" smtClean="0"/>
              <a:t>Many International </a:t>
            </a:r>
            <a:r>
              <a:rPr lang="en-US" sz="2000" dirty="0"/>
              <a:t>electives are only offered from the beginning of January to the end of June of each year. </a:t>
            </a: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97081"/>
            <a:ext cx="2487928" cy="104273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0243" y="2280993"/>
            <a:ext cx="2695575" cy="904875"/>
          </a:xfrm>
          <a:prstGeom prst="rect">
            <a:avLst/>
          </a:prstGeom>
        </p:spPr>
      </p:pic>
      <p:pic>
        <p:nvPicPr>
          <p:cNvPr id="8" name="Picture 7" descr="AUCLogo_WHITE.ep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26619" y="57162"/>
            <a:ext cx="2529845" cy="1066638"/>
          </a:xfrm>
          <a:prstGeom prst="rect">
            <a:avLst/>
          </a:prstGeom>
        </p:spPr>
      </p:pic>
    </p:spTree>
    <p:extLst>
      <p:ext uri="{BB962C8B-B14F-4D97-AF65-F5344CB8AC3E}">
        <p14:creationId xmlns:p14="http://schemas.microsoft.com/office/powerpoint/2010/main" val="3820993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1498" y="1066298"/>
            <a:ext cx="9126503" cy="5791702"/>
          </a:xfrm>
          <a:prstGeom prst="rect">
            <a:avLst/>
          </a:prstGeom>
        </p:spPr>
      </p:pic>
      <p:sp>
        <p:nvSpPr>
          <p:cNvPr id="2" name="Title 1"/>
          <p:cNvSpPr>
            <a:spLocks noGrp="1"/>
          </p:cNvSpPr>
          <p:nvPr>
            <p:ph type="title"/>
          </p:nvPr>
        </p:nvSpPr>
        <p:spPr>
          <a:xfrm>
            <a:off x="1981200" y="1295400"/>
            <a:ext cx="8229600" cy="685800"/>
          </a:xfrm>
        </p:spPr>
        <p:txBody>
          <a:bodyPr/>
          <a:lstStyle/>
          <a:p>
            <a:pPr algn="ctr"/>
            <a:r>
              <a:rPr lang="en-US" dirty="0" smtClean="0">
                <a:solidFill>
                  <a:schemeClr val="tx2">
                    <a:lumMod val="75000"/>
                  </a:schemeClr>
                </a:solidFill>
                <a:latin typeface="Baskerville Old Face" panose="02020602080505020303" pitchFamily="18" charset="0"/>
              </a:rPr>
              <a:t>Canada Issues</a:t>
            </a:r>
            <a:endParaRPr lang="en-US" dirty="0">
              <a:solidFill>
                <a:schemeClr val="tx2">
                  <a:lumMod val="75000"/>
                </a:schemeClr>
              </a:solidFill>
              <a:latin typeface="Baskerville Old Face" panose="02020602080505020303" pitchFamily="18" charset="0"/>
            </a:endParaRPr>
          </a:p>
        </p:txBody>
      </p:sp>
      <p:sp>
        <p:nvSpPr>
          <p:cNvPr id="3" name="Content Placeholder 2"/>
          <p:cNvSpPr>
            <a:spLocks noGrp="1"/>
          </p:cNvSpPr>
          <p:nvPr>
            <p:ph idx="1"/>
          </p:nvPr>
        </p:nvSpPr>
        <p:spPr>
          <a:xfrm>
            <a:off x="1676400" y="2438401"/>
            <a:ext cx="8839200" cy="4591199"/>
          </a:xfrm>
        </p:spPr>
        <p:txBody>
          <a:bodyPr/>
          <a:lstStyle/>
          <a:p>
            <a:pPr marL="0" indent="0" algn="ctr" defTabSz="379729">
              <a:buNone/>
              <a:defRPr sz="5200"/>
            </a:pPr>
            <a:r>
              <a:rPr lang="en-US" sz="2000" dirty="0"/>
              <a:t>ROS - RETURN OF SERVICE</a:t>
            </a:r>
          </a:p>
          <a:p>
            <a:pPr marL="0" indent="0" defTabSz="379729">
              <a:buNone/>
              <a:defRPr sz="5200"/>
            </a:pPr>
            <a:endParaRPr lang="en-US" sz="2000" dirty="0"/>
          </a:p>
          <a:p>
            <a:pPr defTabSz="379729">
              <a:defRPr sz="5200"/>
            </a:pPr>
            <a:r>
              <a:rPr lang="en-US" sz="2000" dirty="0" smtClean="0">
                <a:hlinkClick r:id="rId4"/>
              </a:rPr>
              <a:t>Length of service </a:t>
            </a:r>
            <a:r>
              <a:rPr lang="en-US" sz="2000" dirty="0">
                <a:hlinkClick r:id="rId4"/>
              </a:rPr>
              <a:t>determined by </a:t>
            </a:r>
            <a:r>
              <a:rPr lang="en-US" sz="2000" dirty="0" smtClean="0">
                <a:hlinkClick r:id="rId4"/>
              </a:rPr>
              <a:t>province/discipline</a:t>
            </a:r>
            <a:endParaRPr lang="en-US" sz="2000" dirty="0" smtClean="0"/>
          </a:p>
          <a:p>
            <a:pPr defTabSz="379729">
              <a:defRPr sz="5200"/>
            </a:pPr>
            <a:r>
              <a:rPr lang="en-US" sz="1800" dirty="0"/>
              <a:t>Some residency training positions require you to enter into a return of service (ROS) agreement with the provincial/territorial government. An ROS requires you to practice medicine in a specific area once you complete your residency training. Most often ROS commitments are designed to serve rural or under-serviced communities – that is, communities which are far from major cities. Applicants matched to these positions must be eligible for, and are required to sign the ROS agreement, once matched. A failure to execute the required ROS agreement will void the </a:t>
            </a:r>
            <a:r>
              <a:rPr lang="en-US" sz="1800" dirty="0" err="1"/>
              <a:t>CaRMS</a:t>
            </a:r>
            <a:r>
              <a:rPr lang="en-US" sz="1800" dirty="0"/>
              <a:t> match. Applicants are responsible for contacting the applicable provincial/territorial government to confirm the existence of and the term and contents of any applicable ROS agreement.</a:t>
            </a:r>
          </a:p>
          <a:p>
            <a:pPr marL="0" indent="0">
              <a:buClrTx/>
              <a:buNone/>
            </a:pPr>
            <a:endParaRPr lang="en-US" sz="2000" dirty="0">
              <a:latin typeface="Gill Sans MT" panose="020B0502020104020203" pitchFamily="34" charset="0"/>
              <a:cs typeface="Arial" panose="020B0604020202020204" pitchFamily="34" charset="0"/>
            </a:endParaRPr>
          </a:p>
        </p:txBody>
      </p:sp>
      <p:sp>
        <p:nvSpPr>
          <p:cNvPr id="5" name="Footer Placeholder 4"/>
          <p:cNvSpPr>
            <a:spLocks noGrp="1"/>
          </p:cNvSpPr>
          <p:nvPr>
            <p:ph type="ftr" sz="quarter" idx="11"/>
          </p:nvPr>
        </p:nvSpPr>
        <p:spPr>
          <a:xfrm>
            <a:off x="3247053" y="6356351"/>
            <a:ext cx="5561045" cy="365125"/>
          </a:xfrm>
        </p:spPr>
        <p:txBody>
          <a:bodyPr/>
          <a:lstStyle/>
          <a:p>
            <a:pPr>
              <a:defRPr/>
            </a:pPr>
            <a:r>
              <a:rPr lang="en-US" dirty="0" smtClean="0">
                <a:solidFill>
                  <a:prstClr val="black">
                    <a:tint val="75000"/>
                  </a:prstClr>
                </a:solidFill>
              </a:rPr>
              <a:t>© 2016 American University of the Caribbean School of Medicine. All rights reserved.</a:t>
            </a:r>
            <a:endParaRPr lang="en-US" dirty="0">
              <a:solidFill>
                <a:prstClr val="black">
                  <a:tint val="75000"/>
                </a:prstClr>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 y="1066297"/>
            <a:ext cx="2864358" cy="120050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7167" y="1065269"/>
            <a:ext cx="2279935" cy="1262438"/>
          </a:xfrm>
          <a:prstGeom prst="rect">
            <a:avLst/>
          </a:prstGeom>
        </p:spPr>
      </p:pic>
      <p:pic>
        <p:nvPicPr>
          <p:cNvPr id="8" name="Picture 7" descr="AUCLogo_WHITE.ep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76011" y="57161"/>
            <a:ext cx="2529845" cy="1066638"/>
          </a:xfrm>
          <a:prstGeom prst="rect">
            <a:avLst/>
          </a:prstGeom>
        </p:spPr>
      </p:pic>
    </p:spTree>
    <p:extLst>
      <p:ext uri="{BB962C8B-B14F-4D97-AF65-F5344CB8AC3E}">
        <p14:creationId xmlns:p14="http://schemas.microsoft.com/office/powerpoint/2010/main" val="3525045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UC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2048</Words>
  <Application>Microsoft Office PowerPoint</Application>
  <PresentationFormat>Widescreen</PresentationFormat>
  <Paragraphs>183</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Baskerville Old Face</vt:lpstr>
      <vt:lpstr>Calibri</vt:lpstr>
      <vt:lpstr>Calibri Light</vt:lpstr>
      <vt:lpstr>Gill Sans MT</vt:lpstr>
      <vt:lpstr>Trebuchet MS</vt:lpstr>
      <vt:lpstr>Office Theme</vt:lpstr>
      <vt:lpstr>AUCTheme</vt:lpstr>
      <vt:lpstr>Canadian Resident Matching Service (CaRMS) November 22, 2016</vt:lpstr>
      <vt:lpstr>CaRMS  2018 R-1 Match Timeline</vt:lpstr>
      <vt:lpstr>CaRMS</vt:lpstr>
      <vt:lpstr>CaRMS Milestones</vt:lpstr>
      <vt:lpstr>CaRMS Documents</vt:lpstr>
      <vt:lpstr>CaRMS Examinations</vt:lpstr>
      <vt:lpstr>CaRMS Examinations</vt:lpstr>
      <vt:lpstr>CaRMS Elective Clinical Rotations</vt:lpstr>
      <vt:lpstr>Canada Issues</vt:lpstr>
      <vt:lpstr>Canadian Applicants to the US (ERAS)</vt:lpstr>
      <vt:lpstr>Canada Issues</vt:lpstr>
      <vt:lpstr>U.S. Residency - Immigration</vt:lpstr>
      <vt:lpstr>Canada Issues</vt:lpstr>
      <vt:lpstr>Canada Issues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Resident Matching Service (CaRMS)</dc:title>
  <dc:creator>Lopez, Eduardo</dc:creator>
  <cp:lastModifiedBy>Lopez, Eduardo</cp:lastModifiedBy>
  <cp:revision>36</cp:revision>
  <cp:lastPrinted>2016-11-17T18:17:55Z</cp:lastPrinted>
  <dcterms:created xsi:type="dcterms:W3CDTF">2016-07-12T13:41:53Z</dcterms:created>
  <dcterms:modified xsi:type="dcterms:W3CDTF">2016-11-18T14:51:29Z</dcterms:modified>
</cp:coreProperties>
</file>